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9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3" r:id="rId3"/>
    <p:sldId id="257" r:id="rId4"/>
    <p:sldId id="264" r:id="rId5"/>
    <p:sldId id="258" r:id="rId6"/>
    <p:sldId id="262" r:id="rId7"/>
    <p:sldId id="268" r:id="rId8"/>
    <p:sldId id="260" r:id="rId9"/>
    <p:sldId id="269" r:id="rId10"/>
    <p:sldId id="266" r:id="rId11"/>
    <p:sldId id="261" r:id="rId12"/>
    <p:sldId id="267" r:id="rId13"/>
    <p:sldId id="265" r:id="rId14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7"/>
    </p:embeddedFont>
    <p:embeddedFont>
      <p:font typeface="Inter" panose="020B060402020202020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MS Reference Sans Serif" panose="020B0604030504040204" pitchFamily="3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6C9230-1C55-4CCC-9592-B31682B9F36F}">
  <a:tblStyle styleId="{1D6C9230-1C55-4CCC-9592-B31682B9F3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4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PT"/>
              <a:t>IV Encontro Nacional de Integração de Cuidados</a:t>
            </a:r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F592D-001F-47A5-A6BB-95F84F726EDE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CBA25-77A1-46FA-8916-7F2136F2EF0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47741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725940"/>
      </p:ext>
    </p:extLst>
  </p:cSld>
  <p:clrMap bg1="lt1" tx1="dk1" bg2="dk2" tx2="lt2" accent1="accent1" accent2="accent2" accent3="accent3" accent4="accent4" accent5="accent5" accent6="accent6" hlink="hlink" folHlink="folHlink"/>
  <p:hf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306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443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EC805826-257E-15A4-7619-28B966C23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>
            <a:extLst>
              <a:ext uri="{FF2B5EF4-FFF2-40B4-BE49-F238E27FC236}">
                <a16:creationId xmlns:a16="http://schemas.microsoft.com/office/drawing/2014/main" id="{54F46588-F923-00BE-F7BD-B946A2DB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>
            <a:extLst>
              <a:ext uri="{FF2B5EF4-FFF2-40B4-BE49-F238E27FC236}">
                <a16:creationId xmlns:a16="http://schemas.microsoft.com/office/drawing/2014/main" id="{D4AC364E-9A1C-1F50-D4CE-1CAD9CC13C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6445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53F2817B-DC8C-103B-8F59-90144E7CD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>
            <a:extLst>
              <a:ext uri="{FF2B5EF4-FFF2-40B4-BE49-F238E27FC236}">
                <a16:creationId xmlns:a16="http://schemas.microsoft.com/office/drawing/2014/main" id="{2C455CC8-BA36-AB8D-C00C-91936DF993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>
            <a:extLst>
              <a:ext uri="{FF2B5EF4-FFF2-40B4-BE49-F238E27FC236}">
                <a16:creationId xmlns:a16="http://schemas.microsoft.com/office/drawing/2014/main" id="{16647DAE-1D4B-28D8-76DA-9B5C865649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36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3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894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06B54FC1-9C6B-206B-60AB-548E81A6A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>
            <a:extLst>
              <a:ext uri="{FF2B5EF4-FFF2-40B4-BE49-F238E27FC236}">
                <a16:creationId xmlns:a16="http://schemas.microsoft.com/office/drawing/2014/main" id="{1A6B092A-BBDE-7DA2-770D-9F86E57E9F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>
            <a:extLst>
              <a:ext uri="{FF2B5EF4-FFF2-40B4-BE49-F238E27FC236}">
                <a16:creationId xmlns:a16="http://schemas.microsoft.com/office/drawing/2014/main" id="{8ED74C80-EE0A-A962-F693-638D3DD10F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236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35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744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1F04C187-C4BA-B826-D940-E3197EB28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>
            <a:extLst>
              <a:ext uri="{FF2B5EF4-FFF2-40B4-BE49-F238E27FC236}">
                <a16:creationId xmlns:a16="http://schemas.microsoft.com/office/drawing/2014/main" id="{3552D258-DA29-0F05-391F-AC52C1E780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>
            <a:extLst>
              <a:ext uri="{FF2B5EF4-FFF2-40B4-BE49-F238E27FC236}">
                <a16:creationId xmlns:a16="http://schemas.microsoft.com/office/drawing/2014/main" id="{FB3DB160-82AB-9263-3CF9-5A4B483C21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44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763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C9B3F4B9-E4B3-BCA5-EAFA-1938C924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467761d4_0_0:notes">
            <a:extLst>
              <a:ext uri="{FF2B5EF4-FFF2-40B4-BE49-F238E27FC236}">
                <a16:creationId xmlns:a16="http://schemas.microsoft.com/office/drawing/2014/main" id="{6B6EB0E2-6B10-5246-F64A-612E48A3F8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d467761d4_0_0:notes">
            <a:extLst>
              <a:ext uri="{FF2B5EF4-FFF2-40B4-BE49-F238E27FC236}">
                <a16:creationId xmlns:a16="http://schemas.microsoft.com/office/drawing/2014/main" id="{18C377C0-20F5-097C-D819-780F4378A8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41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7978594">
            <a:off x="971815" y="46782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7978995">
            <a:off x="-779777" y="868875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7978995">
            <a:off x="-384402" y="122725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7978995">
            <a:off x="503298" y="5351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7978594">
            <a:off x="-378310" y="25869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7979261">
            <a:off x="-549930" y="1579000"/>
            <a:ext cx="17700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978594">
            <a:off x="-505060" y="151222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2821406">
            <a:off x="7598446" y="4702503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2821005">
            <a:off x="7997498" y="43014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2821005">
            <a:off x="7602123" y="50476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2821005">
            <a:off x="6361898" y="49875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2821406">
            <a:off x="8948571" y="4911628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-2820739">
            <a:off x="8274676" y="2980300"/>
            <a:ext cx="17700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-2821406">
            <a:off x="9075321" y="3658103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-2821406">
            <a:off x="8086896" y="3514328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193750" y="1258225"/>
            <a:ext cx="6756600" cy="26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>
            <a:spLocks noGrp="1"/>
          </p:cNvSpPr>
          <p:nvPr>
            <p:ph type="subTitle" idx="1"/>
          </p:nvPr>
        </p:nvSpPr>
        <p:spPr>
          <a:xfrm>
            <a:off x="719975" y="22864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ubTitle" idx="2"/>
          </p:nvPr>
        </p:nvSpPr>
        <p:spPr>
          <a:xfrm>
            <a:off x="3419244" y="22864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subTitle" idx="3"/>
          </p:nvPr>
        </p:nvSpPr>
        <p:spPr>
          <a:xfrm>
            <a:off x="719975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7"/>
          <p:cNvSpPr txBox="1">
            <a:spLocks noGrp="1"/>
          </p:cNvSpPr>
          <p:nvPr>
            <p:ph type="subTitle" idx="4"/>
          </p:nvPr>
        </p:nvSpPr>
        <p:spPr>
          <a:xfrm>
            <a:off x="3419244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7"/>
          <p:cNvSpPr txBox="1">
            <a:spLocks noGrp="1"/>
          </p:cNvSpPr>
          <p:nvPr>
            <p:ph type="subTitle" idx="5"/>
          </p:nvPr>
        </p:nvSpPr>
        <p:spPr>
          <a:xfrm>
            <a:off x="6118520" y="22864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7"/>
          <p:cNvSpPr txBox="1">
            <a:spLocks noGrp="1"/>
          </p:cNvSpPr>
          <p:nvPr>
            <p:ph type="subTitle" idx="6"/>
          </p:nvPr>
        </p:nvSpPr>
        <p:spPr>
          <a:xfrm>
            <a:off x="6118520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subTitle" idx="7"/>
          </p:nvPr>
        </p:nvSpPr>
        <p:spPr>
          <a:xfrm>
            <a:off x="719975" y="2047025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subTitle" idx="8"/>
          </p:nvPr>
        </p:nvSpPr>
        <p:spPr>
          <a:xfrm>
            <a:off x="3419244" y="2047025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subTitle" idx="9"/>
          </p:nvPr>
        </p:nvSpPr>
        <p:spPr>
          <a:xfrm>
            <a:off x="6118520" y="2047025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" name="Google Shape;181;p17"/>
          <p:cNvSpPr txBox="1">
            <a:spLocks noGrp="1"/>
          </p:cNvSpPr>
          <p:nvPr>
            <p:ph type="subTitle" idx="13"/>
          </p:nvPr>
        </p:nvSpPr>
        <p:spPr>
          <a:xfrm>
            <a:off x="719975" y="3785275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" name="Google Shape;182;p17"/>
          <p:cNvSpPr txBox="1">
            <a:spLocks noGrp="1"/>
          </p:cNvSpPr>
          <p:nvPr>
            <p:ph type="subTitle" idx="14"/>
          </p:nvPr>
        </p:nvSpPr>
        <p:spPr>
          <a:xfrm>
            <a:off x="3419250" y="3785275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subTitle" idx="15"/>
          </p:nvPr>
        </p:nvSpPr>
        <p:spPr>
          <a:xfrm>
            <a:off x="6118525" y="3785275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" name="Google Shape;184;p17"/>
          <p:cNvSpPr/>
          <p:nvPr/>
        </p:nvSpPr>
        <p:spPr>
          <a:xfrm rot="7978995">
            <a:off x="7371601" y="47452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7"/>
          <p:cNvSpPr/>
          <p:nvPr/>
        </p:nvSpPr>
        <p:spPr>
          <a:xfrm rot="7978995">
            <a:off x="7766976" y="39991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"/>
          <p:cNvSpPr/>
          <p:nvPr/>
        </p:nvSpPr>
        <p:spPr>
          <a:xfrm rot="7978594">
            <a:off x="8508968" y="490439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7"/>
          <p:cNvSpPr/>
          <p:nvPr/>
        </p:nvSpPr>
        <p:spPr>
          <a:xfrm rot="7978594">
            <a:off x="8617118" y="350439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"/>
          <p:cNvSpPr/>
          <p:nvPr/>
        </p:nvSpPr>
        <p:spPr>
          <a:xfrm rot="7978594">
            <a:off x="971815" y="46782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9"/>
          <p:cNvSpPr/>
          <p:nvPr/>
        </p:nvSpPr>
        <p:spPr>
          <a:xfrm rot="7978995">
            <a:off x="-779777" y="868875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9"/>
          <p:cNvSpPr/>
          <p:nvPr/>
        </p:nvSpPr>
        <p:spPr>
          <a:xfrm rot="7978995">
            <a:off x="-384402" y="122725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9"/>
          <p:cNvSpPr/>
          <p:nvPr/>
        </p:nvSpPr>
        <p:spPr>
          <a:xfrm rot="7978995">
            <a:off x="503298" y="5351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9"/>
          <p:cNvSpPr/>
          <p:nvPr/>
        </p:nvSpPr>
        <p:spPr>
          <a:xfrm rot="7978594">
            <a:off x="-378310" y="25869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9"/>
          <p:cNvSpPr/>
          <p:nvPr/>
        </p:nvSpPr>
        <p:spPr>
          <a:xfrm rot="7979261">
            <a:off x="-549930" y="1579000"/>
            <a:ext cx="17700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"/>
          <p:cNvSpPr/>
          <p:nvPr/>
        </p:nvSpPr>
        <p:spPr>
          <a:xfrm rot="7978594">
            <a:off x="-505060" y="151222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9"/>
          <p:cNvSpPr/>
          <p:nvPr/>
        </p:nvSpPr>
        <p:spPr>
          <a:xfrm rot="-2821406">
            <a:off x="7598446" y="4702503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9"/>
          <p:cNvSpPr/>
          <p:nvPr/>
        </p:nvSpPr>
        <p:spPr>
          <a:xfrm rot="-2821005">
            <a:off x="7997498" y="43014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9"/>
          <p:cNvSpPr/>
          <p:nvPr/>
        </p:nvSpPr>
        <p:spPr>
          <a:xfrm rot="-2821005">
            <a:off x="7602123" y="50476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9"/>
          <p:cNvSpPr/>
          <p:nvPr/>
        </p:nvSpPr>
        <p:spPr>
          <a:xfrm rot="-2821005">
            <a:off x="6361898" y="49875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9"/>
          <p:cNvSpPr/>
          <p:nvPr/>
        </p:nvSpPr>
        <p:spPr>
          <a:xfrm rot="-2820739">
            <a:off x="8274676" y="2980300"/>
            <a:ext cx="17700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9"/>
          <p:cNvSpPr/>
          <p:nvPr/>
        </p:nvSpPr>
        <p:spPr>
          <a:xfrm rot="-2821406">
            <a:off x="8086896" y="3514328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"/>
          <p:cNvSpPr/>
          <p:nvPr/>
        </p:nvSpPr>
        <p:spPr>
          <a:xfrm rot="7978995">
            <a:off x="-506187" y="1008525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0"/>
          <p:cNvSpPr/>
          <p:nvPr/>
        </p:nvSpPr>
        <p:spPr>
          <a:xfrm rot="7978995">
            <a:off x="-110812" y="262375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0"/>
          <p:cNvSpPr/>
          <p:nvPr/>
        </p:nvSpPr>
        <p:spPr>
          <a:xfrm rot="7978594">
            <a:off x="631181" y="116767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0"/>
          <p:cNvSpPr/>
          <p:nvPr/>
        </p:nvSpPr>
        <p:spPr>
          <a:xfrm rot="7978594">
            <a:off x="739331" y="-232328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0"/>
          <p:cNvSpPr/>
          <p:nvPr/>
        </p:nvSpPr>
        <p:spPr>
          <a:xfrm rot="7978653">
            <a:off x="-994484" y="381990"/>
            <a:ext cx="2097808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0"/>
          <p:cNvSpPr/>
          <p:nvPr/>
        </p:nvSpPr>
        <p:spPr>
          <a:xfrm rot="-2821005">
            <a:off x="7366939" y="3889222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0"/>
          <p:cNvSpPr/>
          <p:nvPr/>
        </p:nvSpPr>
        <p:spPr>
          <a:xfrm rot="-2821005">
            <a:off x="6971564" y="4635372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0"/>
          <p:cNvSpPr/>
          <p:nvPr/>
        </p:nvSpPr>
        <p:spPr>
          <a:xfrm rot="-2821406">
            <a:off x="6772563" y="5030400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0"/>
          <p:cNvSpPr/>
          <p:nvPr/>
        </p:nvSpPr>
        <p:spPr>
          <a:xfrm rot="-2821406">
            <a:off x="7473963" y="5130075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0"/>
          <p:cNvSpPr/>
          <p:nvPr/>
        </p:nvSpPr>
        <p:spPr>
          <a:xfrm rot="-2821347">
            <a:off x="7800890" y="4515757"/>
            <a:ext cx="2097808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"/>
          <p:cNvSpPr/>
          <p:nvPr/>
        </p:nvSpPr>
        <p:spPr>
          <a:xfrm rot="-2821406">
            <a:off x="8810338" y="4446500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FAF635-294E-6149-962B-C30C6991F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626" b="9233"/>
          <a:stretch/>
        </p:blipFill>
        <p:spPr>
          <a:xfrm>
            <a:off x="0" y="-4430"/>
            <a:ext cx="9144000" cy="51479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45773F-B3F2-9C48-953D-0D4D88D8BC03}"/>
              </a:ext>
            </a:extLst>
          </p:cNvPr>
          <p:cNvSpPr/>
          <p:nvPr userDrawn="1"/>
        </p:nvSpPr>
        <p:spPr>
          <a:xfrm>
            <a:off x="0" y="0"/>
            <a:ext cx="9144000" cy="5149405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5BB8C-48CE-6344-8B91-846E7675D1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145" y="308987"/>
            <a:ext cx="4959196" cy="169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65A946-2A06-7844-AFA9-CAFC5369BF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0387" y="3306960"/>
            <a:ext cx="9224387" cy="1642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05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"/>
          <p:cNvSpPr/>
          <p:nvPr/>
        </p:nvSpPr>
        <p:spPr>
          <a:xfrm rot="7978995">
            <a:off x="7371601" y="47452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rot="7978995">
            <a:off x="7766976" y="39991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978594">
            <a:off x="8508968" y="490439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7978594">
            <a:off x="8617118" y="350439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subTitle" idx="1"/>
          </p:nvPr>
        </p:nvSpPr>
        <p:spPr>
          <a:xfrm>
            <a:off x="1290750" y="2672122"/>
            <a:ext cx="29076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2"/>
          </p:nvPr>
        </p:nvSpPr>
        <p:spPr>
          <a:xfrm>
            <a:off x="4945625" y="2672122"/>
            <a:ext cx="29076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3"/>
          </p:nvPr>
        </p:nvSpPr>
        <p:spPr>
          <a:xfrm>
            <a:off x="1290750" y="3037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4"/>
          </p:nvPr>
        </p:nvSpPr>
        <p:spPr>
          <a:xfrm>
            <a:off x="4945625" y="3037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 rot="7978995">
            <a:off x="-651399" y="6134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 rot="7978995">
            <a:off x="-256024" y="-1327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 rot="7978594">
            <a:off x="-249932" y="322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 rot="7978594">
            <a:off x="-376682" y="125674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body" idx="1"/>
          </p:nvPr>
        </p:nvSpPr>
        <p:spPr>
          <a:xfrm>
            <a:off x="726450" y="1754975"/>
            <a:ext cx="4015200" cy="21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>
            <a:spLocks noGrp="1"/>
          </p:cNvSpPr>
          <p:nvPr>
            <p:ph type="pic" idx="2"/>
          </p:nvPr>
        </p:nvSpPr>
        <p:spPr>
          <a:xfrm>
            <a:off x="4976975" y="1374425"/>
            <a:ext cx="3232800" cy="29130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7"/>
          <p:cNvSpPr/>
          <p:nvPr/>
        </p:nvSpPr>
        <p:spPr>
          <a:xfrm rot="7978995">
            <a:off x="7371601" y="47452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 rot="7978995">
            <a:off x="7766976" y="39991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 rot="7978594">
            <a:off x="8508968" y="490439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/>
          <p:nvPr/>
        </p:nvSpPr>
        <p:spPr>
          <a:xfrm rot="7978594">
            <a:off x="8617118" y="350439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7" name="Google Shape;77;p8"/>
          <p:cNvSpPr/>
          <p:nvPr/>
        </p:nvSpPr>
        <p:spPr>
          <a:xfrm rot="7978594">
            <a:off x="971815" y="46782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/>
          <p:nvPr/>
        </p:nvSpPr>
        <p:spPr>
          <a:xfrm rot="7978995">
            <a:off x="-779777" y="868875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rot="7978995">
            <a:off x="-384402" y="122725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8"/>
          <p:cNvSpPr/>
          <p:nvPr/>
        </p:nvSpPr>
        <p:spPr>
          <a:xfrm rot="7978995">
            <a:off x="503298" y="5351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8"/>
          <p:cNvSpPr/>
          <p:nvPr/>
        </p:nvSpPr>
        <p:spPr>
          <a:xfrm rot="7978594">
            <a:off x="-378310" y="25869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 rot="7979261">
            <a:off x="-549930" y="1579000"/>
            <a:ext cx="17700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 rot="7978594">
            <a:off x="-505060" y="151222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8"/>
          <p:cNvSpPr/>
          <p:nvPr/>
        </p:nvSpPr>
        <p:spPr>
          <a:xfrm rot="-2821406">
            <a:off x="7598446" y="4702503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/>
          <p:nvPr/>
        </p:nvSpPr>
        <p:spPr>
          <a:xfrm rot="-2821005">
            <a:off x="7997498" y="43014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8"/>
          <p:cNvSpPr/>
          <p:nvPr/>
        </p:nvSpPr>
        <p:spPr>
          <a:xfrm rot="-2821005">
            <a:off x="7602123" y="50476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8"/>
          <p:cNvSpPr/>
          <p:nvPr/>
        </p:nvSpPr>
        <p:spPr>
          <a:xfrm rot="-2821005">
            <a:off x="6361898" y="49875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"/>
          <p:cNvSpPr/>
          <p:nvPr/>
        </p:nvSpPr>
        <p:spPr>
          <a:xfrm rot="-2820739">
            <a:off x="8274676" y="2980300"/>
            <a:ext cx="17700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8"/>
          <p:cNvSpPr/>
          <p:nvPr/>
        </p:nvSpPr>
        <p:spPr>
          <a:xfrm rot="-2821406">
            <a:off x="8086896" y="3514328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>
            <a:spLocks noGrp="1"/>
          </p:cNvSpPr>
          <p:nvPr>
            <p:ph type="subTitle" idx="1"/>
          </p:nvPr>
        </p:nvSpPr>
        <p:spPr>
          <a:xfrm>
            <a:off x="720064" y="17325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2"/>
          </p:nvPr>
        </p:nvSpPr>
        <p:spPr>
          <a:xfrm>
            <a:off x="4826936" y="17325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/>
          <p:nvPr/>
        </p:nvSpPr>
        <p:spPr>
          <a:xfrm rot="7978995">
            <a:off x="-651399" y="6134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7978995">
            <a:off x="-256024" y="-1327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7978594">
            <a:off x="-249932" y="322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 rot="7978594">
            <a:off x="-376682" y="125674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"/>
          <p:cNvSpPr txBox="1">
            <a:spLocks noGrp="1"/>
          </p:cNvSpPr>
          <p:nvPr>
            <p:ph type="title"/>
          </p:nvPr>
        </p:nvSpPr>
        <p:spPr>
          <a:xfrm>
            <a:off x="740550" y="3910025"/>
            <a:ext cx="7662900" cy="69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952850"/>
            <a:ext cx="6576000" cy="7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1284000" y="2816250"/>
            <a:ext cx="6576000" cy="3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1"/>
          <p:cNvSpPr/>
          <p:nvPr/>
        </p:nvSpPr>
        <p:spPr>
          <a:xfrm rot="7978594">
            <a:off x="971815" y="46782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1"/>
          <p:cNvSpPr/>
          <p:nvPr/>
        </p:nvSpPr>
        <p:spPr>
          <a:xfrm rot="7978995">
            <a:off x="-779777" y="868875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 rot="7978995">
            <a:off x="-384402" y="122725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 rot="7978995">
            <a:off x="503298" y="5351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/>
          <p:nvPr/>
        </p:nvSpPr>
        <p:spPr>
          <a:xfrm rot="7978594">
            <a:off x="-378310" y="25869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1"/>
          <p:cNvSpPr/>
          <p:nvPr/>
        </p:nvSpPr>
        <p:spPr>
          <a:xfrm rot="7979261">
            <a:off x="-549930" y="1579000"/>
            <a:ext cx="17700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1"/>
          <p:cNvSpPr/>
          <p:nvPr/>
        </p:nvSpPr>
        <p:spPr>
          <a:xfrm rot="7978594">
            <a:off x="-505060" y="151222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1"/>
          <p:cNvSpPr/>
          <p:nvPr/>
        </p:nvSpPr>
        <p:spPr>
          <a:xfrm rot="-2821406">
            <a:off x="7598446" y="4702503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1"/>
          <p:cNvSpPr/>
          <p:nvPr/>
        </p:nvSpPr>
        <p:spPr>
          <a:xfrm rot="-2821005">
            <a:off x="7997498" y="43014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1"/>
          <p:cNvSpPr/>
          <p:nvPr/>
        </p:nvSpPr>
        <p:spPr>
          <a:xfrm rot="-2821005">
            <a:off x="7602123" y="50476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1"/>
          <p:cNvSpPr/>
          <p:nvPr/>
        </p:nvSpPr>
        <p:spPr>
          <a:xfrm rot="-2821005">
            <a:off x="6361898" y="49875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1"/>
          <p:cNvSpPr/>
          <p:nvPr/>
        </p:nvSpPr>
        <p:spPr>
          <a:xfrm rot="-2820739">
            <a:off x="8274676" y="2980300"/>
            <a:ext cx="17700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13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1"/>
          <p:cNvSpPr/>
          <p:nvPr/>
        </p:nvSpPr>
        <p:spPr>
          <a:xfrm rot="-2821406">
            <a:off x="8086896" y="3514328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subTitle" idx="1"/>
          </p:nvPr>
        </p:nvSpPr>
        <p:spPr>
          <a:xfrm>
            <a:off x="1167950" y="2344175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2"/>
          </p:nvPr>
        </p:nvSpPr>
        <p:spPr>
          <a:xfrm>
            <a:off x="3403800" y="3632402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subTitle" idx="3"/>
          </p:nvPr>
        </p:nvSpPr>
        <p:spPr>
          <a:xfrm>
            <a:off x="5639650" y="2344175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subTitle" idx="4"/>
          </p:nvPr>
        </p:nvSpPr>
        <p:spPr>
          <a:xfrm>
            <a:off x="1167950" y="2048725"/>
            <a:ext cx="23364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subTitle" idx="5"/>
          </p:nvPr>
        </p:nvSpPr>
        <p:spPr>
          <a:xfrm>
            <a:off x="5639650" y="2048725"/>
            <a:ext cx="23364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subTitle" idx="6"/>
          </p:nvPr>
        </p:nvSpPr>
        <p:spPr>
          <a:xfrm>
            <a:off x="3403800" y="3337875"/>
            <a:ext cx="23364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" name="Google Shape;148;p15"/>
          <p:cNvSpPr/>
          <p:nvPr/>
        </p:nvSpPr>
        <p:spPr>
          <a:xfrm rot="7978995">
            <a:off x="-651399" y="61340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"/>
          <p:cNvSpPr/>
          <p:nvPr/>
        </p:nvSpPr>
        <p:spPr>
          <a:xfrm rot="7978995">
            <a:off x="-256024" y="-132750"/>
            <a:ext cx="204346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49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5"/>
          <p:cNvSpPr/>
          <p:nvPr/>
        </p:nvSpPr>
        <p:spPr>
          <a:xfrm rot="7978594">
            <a:off x="-249932" y="3222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17BFFE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"/>
          <p:cNvSpPr/>
          <p:nvPr/>
        </p:nvSpPr>
        <p:spPr>
          <a:xfrm rot="7978594">
            <a:off x="-376682" y="1256747"/>
            <a:ext cx="690921" cy="314997"/>
          </a:xfrm>
          <a:prstGeom prst="roundRect">
            <a:avLst>
              <a:gd name="adj" fmla="val 29099"/>
            </a:avLst>
          </a:prstGeom>
          <a:solidFill>
            <a:srgbClr val="2C70B3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nter"/>
              <a:buNone/>
              <a:defRPr sz="3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nter"/>
              <a:buNone/>
              <a:defRPr sz="3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nter"/>
              <a:buNone/>
              <a:defRPr sz="3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nter"/>
              <a:buNone/>
              <a:defRPr sz="3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nter"/>
              <a:buNone/>
              <a:defRPr sz="3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nter"/>
              <a:buNone/>
              <a:defRPr sz="3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nter"/>
              <a:buNone/>
              <a:defRPr sz="3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nter"/>
              <a:buNone/>
              <a:defRPr sz="3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nter"/>
              <a:buNone/>
              <a:defRPr sz="3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1" r:id="rId9"/>
    <p:sldLayoutId id="2147483663" r:id="rId10"/>
    <p:sldLayoutId id="2147483665" r:id="rId11"/>
    <p:sldLayoutId id="2147483666" r:id="rId12"/>
    <p:sldLayoutId id="2147483670" r:id="rId13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orient="horz" pos="290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cid:e1841204-88ad-4218-9f67-89f88b4449a7" TargetMode="Externa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4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A5E4C51-A061-4AF4-8EE5-A3BCA31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2822356" y="288466"/>
            <a:ext cx="3000490" cy="1180221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1168596" y="1534049"/>
            <a:ext cx="677856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0485" algn="ctr">
              <a:lnSpc>
                <a:spcPct val="200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3200" b="1" dirty="0"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ATIVIDADES </a:t>
            </a:r>
          </a:p>
          <a:p>
            <a:pPr marR="70485" algn="ctr">
              <a:lnSpc>
                <a:spcPct val="200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2800" dirty="0"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endParaRPr lang="pt-P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401010" y="4209032"/>
            <a:ext cx="4313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Março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BACB2851-3E36-5B2A-511D-7A04AF55B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B1C048D-D3B3-3AE5-0835-9EECC561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6848622" y="171961"/>
            <a:ext cx="2003393" cy="78802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073F4E4-B14B-0078-8957-6ABAA5B8A8EB}"/>
              </a:ext>
            </a:extLst>
          </p:cNvPr>
          <p:cNvSpPr/>
          <p:nvPr/>
        </p:nvSpPr>
        <p:spPr>
          <a:xfrm>
            <a:off x="2224583" y="379574"/>
            <a:ext cx="4572000" cy="355803"/>
          </a:xfrm>
          <a:prstGeom prst="rect">
            <a:avLst/>
          </a:prstGeom>
        </p:spPr>
        <p:txBody>
          <a:bodyPr>
            <a:spAutoFit/>
          </a:bodyPr>
          <a:lstStyle/>
          <a:p>
            <a:pPr marR="70485" algn="ctr">
              <a:lnSpc>
                <a:spcPct val="107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1600" b="1" dirty="0">
                <a:solidFill>
                  <a:srgbClr val="BF8F00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</a:t>
            </a:r>
            <a:r>
              <a:rPr lang="pt-PT" sz="1600" b="1">
                <a:solidFill>
                  <a:srgbClr val="BF8F00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ATIVIDADES 2025</a:t>
            </a:r>
            <a:endParaRPr lang="pt-PT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Uma imagem com vestuário, pessoa, evento, texto&#10;&#10;Os conteúdos gerados por IA poderão estar incorretos.">
            <a:extLst>
              <a:ext uri="{FF2B5EF4-FFF2-40B4-BE49-F238E27FC236}">
                <a16:creationId xmlns:a16="http://schemas.microsoft.com/office/drawing/2014/main" id="{2CF0433B-EA81-DDAD-0E65-1E6AB336408A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1091180"/>
            <a:ext cx="3749040" cy="246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Uma imagem com texto, eletrónica, captura de ecrã, software&#10;&#10;Os conteúdos gerados por IA podem estar incorretos.">
            <a:extLst>
              <a:ext uri="{FF2B5EF4-FFF2-40B4-BE49-F238E27FC236}">
                <a16:creationId xmlns:a16="http://schemas.microsoft.com/office/drawing/2014/main" id="{D21CA59A-EB98-A027-8E29-118C3F8F0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430" y="1159246"/>
            <a:ext cx="2639927" cy="215234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F9088A8-7A33-048F-7437-33F0954BC92B}"/>
              </a:ext>
            </a:extLst>
          </p:cNvPr>
          <p:cNvSpPr txBox="1"/>
          <p:nvPr/>
        </p:nvSpPr>
        <p:spPr>
          <a:xfrm>
            <a:off x="1649730" y="735377"/>
            <a:ext cx="5841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1º </a:t>
            </a:r>
            <a:r>
              <a:rPr lang="pt-PT" dirty="0" err="1"/>
              <a:t>Summit</a:t>
            </a:r>
            <a:r>
              <a:rPr lang="pt-PT" dirty="0"/>
              <a:t> de Integração de Cuidados de </a:t>
            </a:r>
            <a:r>
              <a:rPr lang="pt-PT" dirty="0" err="1"/>
              <a:t>Paises</a:t>
            </a:r>
            <a:r>
              <a:rPr lang="pt-PT" dirty="0"/>
              <a:t> de </a:t>
            </a:r>
            <a:r>
              <a:rPr lang="pt-PT" dirty="0" err="1"/>
              <a:t>Lingua</a:t>
            </a:r>
            <a:r>
              <a:rPr lang="pt-PT" dirty="0"/>
              <a:t> Portuguesa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5AE3C0E-2CA3-195D-5ABB-6F15E66CAE0E}"/>
              </a:ext>
            </a:extLst>
          </p:cNvPr>
          <p:cNvSpPr txBox="1"/>
          <p:nvPr/>
        </p:nvSpPr>
        <p:spPr>
          <a:xfrm>
            <a:off x="121920" y="3604387"/>
            <a:ext cx="3223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ANGOLA</a:t>
            </a:r>
          </a:p>
          <a:p>
            <a:r>
              <a:rPr lang="pt-PT" sz="1200" dirty="0"/>
              <a:t>BRASIL</a:t>
            </a:r>
          </a:p>
          <a:p>
            <a:r>
              <a:rPr lang="pt-PT" sz="1200" dirty="0"/>
              <a:t>CABO-VERDE</a:t>
            </a:r>
          </a:p>
          <a:p>
            <a:r>
              <a:rPr lang="pt-PT" sz="1200" dirty="0"/>
              <a:t>PORTUGAL</a:t>
            </a:r>
          </a:p>
          <a:p>
            <a:r>
              <a:rPr lang="pt-PT" sz="1200" dirty="0"/>
              <a:t>S.TOMÉ E PRINCIPE</a:t>
            </a:r>
          </a:p>
          <a:p>
            <a:r>
              <a:rPr lang="pt-PT" sz="1200" dirty="0"/>
              <a:t>INSTITUTO CAMÕES</a:t>
            </a:r>
          </a:p>
          <a:p>
            <a:r>
              <a:rPr lang="pt-PT" sz="1200" dirty="0"/>
              <a:t>CPLP</a:t>
            </a:r>
          </a:p>
        </p:txBody>
      </p:sp>
      <p:pic>
        <p:nvPicPr>
          <p:cNvPr id="13" name="Imagem 12" descr="Uma imagem com texto, captura de ecrã, Tipo de letra, design&#10;&#10;Os conteúdos gerados por IA podem estar incorretos.">
            <a:extLst>
              <a:ext uri="{FF2B5EF4-FFF2-40B4-BE49-F238E27FC236}">
                <a16:creationId xmlns:a16="http://schemas.microsoft.com/office/drawing/2014/main" id="{3357A611-20BC-3441-2980-9F1FB2E75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7643" y="3526153"/>
            <a:ext cx="3444139" cy="154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3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A5E4C51-A061-4AF4-8EE5-A3BCA31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6848622" y="171961"/>
            <a:ext cx="2003393" cy="7880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6C7EE45-6CAD-8DF2-2112-79975850D10A}"/>
              </a:ext>
            </a:extLst>
          </p:cNvPr>
          <p:cNvSpPr txBox="1"/>
          <p:nvPr/>
        </p:nvSpPr>
        <p:spPr>
          <a:xfrm>
            <a:off x="1027452" y="2057469"/>
            <a:ext cx="7676268" cy="1803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3ª Edição do Programa INTEGRAR +</a:t>
            </a:r>
            <a:r>
              <a:rPr lang="pt-PT" sz="2000" b="1" dirty="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20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Adelaide Belo; Vanessa Nicolau - </a:t>
            </a:r>
            <a:r>
              <a:rPr lang="pt-PT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</a:t>
            </a:r>
            <a:endParaRPr lang="pt-PT" sz="2000" b="1" dirty="0">
              <a:solidFill>
                <a:srgbClr val="00B05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8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Parceria com a Lean Health Portugal com patrocínio da Roche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8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22</a:t>
            </a:r>
            <a:r>
              <a:rPr lang="pt-PT" sz="18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candidaturas, envolvendo mais de 60 participantes, 12 ULS, 1 IPSS e 2 IPO</a:t>
            </a:r>
            <a:endParaRPr lang="pt-PT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https://www.pafic.pt/wp-content/uploads/2024/02/287259451_1724725361227875_8581208271927071583_n-e173650960097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9" b="34917"/>
          <a:stretch/>
        </p:blipFill>
        <p:spPr bwMode="auto">
          <a:xfrm>
            <a:off x="3209303" y="1465158"/>
            <a:ext cx="2382375" cy="54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224583" y="379574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R="70485" algn="ctr">
              <a:lnSpc>
                <a:spcPct val="107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1600" b="1" dirty="0">
                <a:solidFill>
                  <a:schemeClr val="tx2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ATIVIDADES 2025</a:t>
            </a:r>
            <a:endParaRPr lang="pt-PT" sz="1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89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649006DC-76ED-A36C-D47A-A79B575DC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50F728F-9442-5155-212B-9E3789EB5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7694749" y="37658"/>
            <a:ext cx="1518070" cy="3416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8CE7AB4-13B0-8500-932E-3DF222E939B2}"/>
              </a:ext>
            </a:extLst>
          </p:cNvPr>
          <p:cNvSpPr txBox="1">
            <a:spLocks/>
          </p:cNvSpPr>
          <p:nvPr/>
        </p:nvSpPr>
        <p:spPr>
          <a:xfrm>
            <a:off x="563066" y="1034022"/>
            <a:ext cx="7672007" cy="728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2400" b="1" dirty="0">
              <a:solidFill>
                <a:srgbClr val="00B05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4FB41DF-1234-C61D-55AC-B1DD16EE6605}"/>
              </a:ext>
            </a:extLst>
          </p:cNvPr>
          <p:cNvSpPr/>
          <p:nvPr/>
        </p:nvSpPr>
        <p:spPr>
          <a:xfrm>
            <a:off x="708660" y="140826"/>
            <a:ext cx="72771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0485" algn="ctr">
              <a:lnSpc>
                <a:spcPct val="107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1600" b="1" dirty="0">
                <a:solidFill>
                  <a:schemeClr val="tx2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ATIVIDADES 2025 – participação em eventos</a:t>
            </a:r>
            <a:endParaRPr lang="pt-PT" sz="1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Uma imagem com texto, captura de ecrã, logótipo, Tipo de letra&#10;&#10;Os conteúdos gerados por IA podem estar incorretos.">
            <a:extLst>
              <a:ext uri="{FF2B5EF4-FFF2-40B4-BE49-F238E27FC236}">
                <a16:creationId xmlns:a16="http://schemas.microsoft.com/office/drawing/2014/main" id="{D0744093-640C-0E80-84D0-12F675876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5377"/>
            <a:ext cx="2553089" cy="1419345"/>
          </a:xfrm>
          <a:prstGeom prst="rect">
            <a:avLst/>
          </a:prstGeom>
        </p:spPr>
      </p:pic>
      <p:pic>
        <p:nvPicPr>
          <p:cNvPr id="9" name="Imagem 8" descr="Uma imagem com texto, captura de ecrã&#10;&#10;Os conteúdos gerados por IA podem estar incorretos.">
            <a:extLst>
              <a:ext uri="{FF2B5EF4-FFF2-40B4-BE49-F238E27FC236}">
                <a16:creationId xmlns:a16="http://schemas.microsoft.com/office/drawing/2014/main" id="{5A7E2BA0-E57B-7717-A396-7B29666B0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540" y="864605"/>
            <a:ext cx="2095500" cy="1160888"/>
          </a:xfrm>
          <a:prstGeom prst="rect">
            <a:avLst/>
          </a:prstGeom>
        </p:spPr>
      </p:pic>
      <p:pic>
        <p:nvPicPr>
          <p:cNvPr id="11" name="Imagem 10" descr="Uma imagem com texto, captura de ecrã, Tipo de letra, Marca&#10;&#10;Os conteúdos gerados por IA podem estar incorretos.">
            <a:extLst>
              <a:ext uri="{FF2B5EF4-FFF2-40B4-BE49-F238E27FC236}">
                <a16:creationId xmlns:a16="http://schemas.microsoft.com/office/drawing/2014/main" id="{DF072F96-CC25-67F8-E34D-BFEBB7668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440" y="864605"/>
            <a:ext cx="1752143" cy="1276769"/>
          </a:xfrm>
          <a:prstGeom prst="rect">
            <a:avLst/>
          </a:prstGeom>
        </p:spPr>
      </p:pic>
      <p:pic>
        <p:nvPicPr>
          <p:cNvPr id="13" name="Imagem 12" descr="Uma imagem com texto, captura de ecrã, Tipo de letra, diagrama&#10;&#10;Os conteúdos gerados por IA podem estar incorretos.">
            <a:extLst>
              <a:ext uri="{FF2B5EF4-FFF2-40B4-BE49-F238E27FC236}">
                <a16:creationId xmlns:a16="http://schemas.microsoft.com/office/drawing/2014/main" id="{39F19881-6C64-5EB4-0D56-6E36588569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14" y="2224394"/>
            <a:ext cx="2061069" cy="1528769"/>
          </a:xfrm>
          <a:prstGeom prst="rect">
            <a:avLst/>
          </a:prstGeom>
        </p:spPr>
      </p:pic>
      <p:pic>
        <p:nvPicPr>
          <p:cNvPr id="15" name="Imagem 14" descr="Uma imagem com texto, captura de ecrã, Tipo de letra, logótipo&#10;&#10;Os conteúdos gerados por IA podem estar incorretos.">
            <a:extLst>
              <a:ext uri="{FF2B5EF4-FFF2-40B4-BE49-F238E27FC236}">
                <a16:creationId xmlns:a16="http://schemas.microsoft.com/office/drawing/2014/main" id="{B1ED9E2C-F5C3-FE0F-CC71-2C401E925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1287" y="1927407"/>
            <a:ext cx="2283153" cy="1678652"/>
          </a:xfrm>
          <a:prstGeom prst="rect">
            <a:avLst/>
          </a:prstGeom>
        </p:spPr>
      </p:pic>
      <p:pic>
        <p:nvPicPr>
          <p:cNvPr id="17" name="Imagem 16" descr="Uma imagem com texto, captura de ecrã, design gráfico, Cara humana&#10;&#10;Os conteúdos gerados por IA podem estar incorretos.">
            <a:extLst>
              <a:ext uri="{FF2B5EF4-FFF2-40B4-BE49-F238E27FC236}">
                <a16:creationId xmlns:a16="http://schemas.microsoft.com/office/drawing/2014/main" id="{59FABDCD-8698-F4F5-6F7F-62826EEF8F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1381" y="655073"/>
            <a:ext cx="1638299" cy="906843"/>
          </a:xfrm>
          <a:prstGeom prst="rect">
            <a:avLst/>
          </a:prstGeom>
        </p:spPr>
      </p:pic>
      <p:pic>
        <p:nvPicPr>
          <p:cNvPr id="19" name="Imagem 18" descr="Uma imagem com texto, captura de ecrã, Tipo de letra, design&#10;&#10;Os conteúdos gerados por IA podem estar incorretos.">
            <a:extLst>
              <a:ext uri="{FF2B5EF4-FFF2-40B4-BE49-F238E27FC236}">
                <a16:creationId xmlns:a16="http://schemas.microsoft.com/office/drawing/2014/main" id="{685E5A2D-D582-A94E-E09A-178CE3FB7D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516" y="3507973"/>
            <a:ext cx="2143184" cy="1635527"/>
          </a:xfrm>
          <a:prstGeom prst="rect">
            <a:avLst/>
          </a:prstGeom>
        </p:spPr>
      </p:pic>
      <p:pic>
        <p:nvPicPr>
          <p:cNvPr id="21" name="Imagem 20" descr="Uma imagem com texto, captura de ecrã, bola, Tipo de letra&#10;&#10;Os conteúdos gerados por IA podem estar incorretos.">
            <a:extLst>
              <a:ext uri="{FF2B5EF4-FFF2-40B4-BE49-F238E27FC236}">
                <a16:creationId xmlns:a16="http://schemas.microsoft.com/office/drawing/2014/main" id="{D77E5445-E0AF-B3B9-D66A-A85CE1960B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8953" y="1502989"/>
            <a:ext cx="2283153" cy="1878087"/>
          </a:xfrm>
          <a:prstGeom prst="rect">
            <a:avLst/>
          </a:prstGeom>
        </p:spPr>
      </p:pic>
      <p:pic>
        <p:nvPicPr>
          <p:cNvPr id="23" name="Imagem 22" descr="Uma imagem com texto, captura de ecrã, Tipo de letra, logótipo&#10;&#10;Os conteúdos gerados por IA podem estar incorretos.">
            <a:extLst>
              <a:ext uri="{FF2B5EF4-FFF2-40B4-BE49-F238E27FC236}">
                <a16:creationId xmlns:a16="http://schemas.microsoft.com/office/drawing/2014/main" id="{AA920D89-4DEE-192E-5A2C-12F8575F04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585" y="3357996"/>
            <a:ext cx="2512350" cy="1935480"/>
          </a:xfrm>
          <a:prstGeom prst="rect">
            <a:avLst/>
          </a:prstGeom>
        </p:spPr>
      </p:pic>
      <p:pic>
        <p:nvPicPr>
          <p:cNvPr id="25" name="Imagem 24" descr="Uma imagem com texto, captura de ecrã, Cara humana, pessoa&#10;&#10;Os conteúdos gerados por IA podem estar incorretos.">
            <a:extLst>
              <a:ext uri="{FF2B5EF4-FFF2-40B4-BE49-F238E27FC236}">
                <a16:creationId xmlns:a16="http://schemas.microsoft.com/office/drawing/2014/main" id="{85472146-1584-7497-00A3-0474FA027A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7267" y="2231392"/>
            <a:ext cx="2283154" cy="17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46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BA17994E-89A3-E118-FF08-23E4F1D51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4FA3DD0-19ED-DBD3-83F2-ACAD3A015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6848622" y="171961"/>
            <a:ext cx="2003393" cy="7880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A764957-5161-AD0E-711B-BC9C35E8C0C3}"/>
              </a:ext>
            </a:extLst>
          </p:cNvPr>
          <p:cNvSpPr txBox="1"/>
          <p:nvPr/>
        </p:nvSpPr>
        <p:spPr>
          <a:xfrm>
            <a:off x="674579" y="1766926"/>
            <a:ext cx="7857893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034665" algn="ctr"/>
                <a:tab pos="5840730" algn="r"/>
              </a:tabLst>
            </a:pPr>
            <a:r>
              <a:rPr lang="pt-PT" sz="200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(…)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1379A1-5BF6-51DB-66E6-6C4E07359D2D}"/>
              </a:ext>
            </a:extLst>
          </p:cNvPr>
          <p:cNvSpPr txBox="1">
            <a:spLocks/>
          </p:cNvSpPr>
          <p:nvPr/>
        </p:nvSpPr>
        <p:spPr>
          <a:xfrm>
            <a:off x="563066" y="1034022"/>
            <a:ext cx="7672007" cy="728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 dirty="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Parecer do Conselho Fiscal R&amp;C 2025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59FA02F-E6C1-5C70-1BE0-2929943F8F5A}"/>
              </a:ext>
            </a:extLst>
          </p:cNvPr>
          <p:cNvSpPr/>
          <p:nvPr/>
        </p:nvSpPr>
        <p:spPr>
          <a:xfrm>
            <a:off x="2224583" y="379574"/>
            <a:ext cx="4572000" cy="355803"/>
          </a:xfrm>
          <a:prstGeom prst="rect">
            <a:avLst/>
          </a:prstGeom>
        </p:spPr>
        <p:txBody>
          <a:bodyPr>
            <a:spAutoFit/>
          </a:bodyPr>
          <a:lstStyle/>
          <a:p>
            <a:pPr marR="70485" algn="ctr">
              <a:lnSpc>
                <a:spcPct val="107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1600" b="1" dirty="0">
                <a:solidFill>
                  <a:srgbClr val="BF8F00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</a:t>
            </a:r>
            <a:r>
              <a:rPr lang="pt-PT" sz="1600" b="1">
                <a:solidFill>
                  <a:srgbClr val="BF8F00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ATIVIDADES 2025</a:t>
            </a:r>
            <a:endParaRPr lang="pt-PT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7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A5E4C51-A061-4AF4-8EE5-A3BCA31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6848622" y="171961"/>
            <a:ext cx="2003393" cy="78802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2224583" y="379574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R="70485" algn="ctr">
              <a:lnSpc>
                <a:spcPct val="107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1600" b="1" dirty="0">
                <a:solidFill>
                  <a:schemeClr val="tx2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ATIVIDADES 2025</a:t>
            </a:r>
            <a:endParaRPr lang="pt-PT" sz="1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999CBC-C04B-737B-A5B8-9556D510E0A9}"/>
              </a:ext>
            </a:extLst>
          </p:cNvPr>
          <p:cNvSpPr txBox="1"/>
          <p:nvPr/>
        </p:nvSpPr>
        <p:spPr>
          <a:xfrm>
            <a:off x="579863" y="884663"/>
            <a:ext cx="8006576" cy="3242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Reformular o projeto “Mapeamento Nacional de Projetos de Integração de Cuidados</a:t>
            </a:r>
            <a:r>
              <a:rPr lang="pt-PT" sz="16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” –</a:t>
            </a:r>
            <a:r>
              <a:rPr lang="pt-PT" sz="16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Adelaide Belo; Vanessa Nicolau; Vanessa Ribeiro; Miguel Moreira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CURSO</a:t>
            </a: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pt-PT" sz="1600" b="1" dirty="0">
              <a:solidFill>
                <a:srgbClr val="FFC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PT" sz="16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Criar Grupo de Peritos da PAFIC </a:t>
            </a: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de apoio às equipas que estejam a fazer projetos de Integração de Cuidados e necessitem de ajuda.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Adelaide Belo; Vanessa Nicolau; Vanessa Ribeiro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CURSO – feito Regulamento</a:t>
            </a:r>
          </a:p>
          <a:p>
            <a:pPr lvl="0" algn="just">
              <a:lnSpc>
                <a:spcPct val="107000"/>
              </a:lnSpc>
            </a:pPr>
            <a:endParaRPr lang="pt-PT" sz="16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PT" sz="1600" b="1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Webinares</a:t>
            </a:r>
            <a:r>
              <a:rPr lang="pt-PT" sz="160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</a:t>
            </a: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     </a:t>
            </a: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“Marketplace de projetos” convidar as equipas a apresentarem os seus projetos nos</a:t>
            </a:r>
          </a:p>
          <a:p>
            <a:pPr algn="just">
              <a:lnSpc>
                <a:spcPct val="107000"/>
              </a:lnSpc>
            </a:pP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   </a:t>
            </a: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  </a:t>
            </a:r>
            <a:r>
              <a:rPr lang="pt-PT" sz="16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Webinares</a:t>
            </a: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 </a:t>
            </a:r>
            <a:r>
              <a:rPr lang="pt-PT" sz="16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Adelaide Belo; Vanessa Nicolau;  Miguel Moreira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 </a:t>
            </a:r>
            <a:r>
              <a:rPr lang="pt-PT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FEITO WS</a:t>
            </a:r>
          </a:p>
          <a:p>
            <a:pPr algn="just">
              <a:lnSpc>
                <a:spcPct val="107000"/>
              </a:lnSpc>
            </a:pPr>
            <a:r>
              <a:rPr lang="pt-PT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pt-PT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Webinar</a:t>
            </a:r>
            <a:r>
              <a:rPr lang="pt-PT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 DGS - </a:t>
            </a:r>
            <a:r>
              <a:rPr lang="pt-PT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PaRIS</a:t>
            </a:r>
            <a:endParaRPr lang="pt-PT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pt-PT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endParaRPr lang="pt-PT" sz="16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03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A5E4C51-A061-4AF4-8EE5-A3BCA31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6848622" y="171961"/>
            <a:ext cx="2003393" cy="78802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9999CBC-C04B-737B-A5B8-9556D510E0A9}"/>
              </a:ext>
            </a:extLst>
          </p:cNvPr>
          <p:cNvSpPr txBox="1"/>
          <p:nvPr/>
        </p:nvSpPr>
        <p:spPr>
          <a:xfrm>
            <a:off x="498088" y="846030"/>
            <a:ext cx="8244000" cy="3465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Edição de 2 </a:t>
            </a:r>
            <a:r>
              <a:rPr lang="pt-PT" sz="1600" b="1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Handbooks</a:t>
            </a:r>
            <a:r>
              <a:rPr lang="pt-PT" sz="1600" b="1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: </a:t>
            </a: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Gestão de Caso (Case Management) e Transição de Cuidados hospital/domicílio – não há literatura de base em português – </a:t>
            </a:r>
            <a:r>
              <a:rPr lang="pt-PT" sz="16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Adelaide Belo; Hugo Mendonça; Mónica Santos; Joana Seringa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CURSO</a:t>
            </a:r>
            <a:r>
              <a:rPr lang="pt-PT" sz="16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2026</a:t>
            </a: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Avaliação da Integração de Cuidados a vários níveis</a:t>
            </a:r>
            <a:r>
              <a:rPr lang="pt-PT" sz="16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: </a:t>
            </a:r>
          </a:p>
          <a:p>
            <a:pPr marL="644525" lvl="8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</a:t>
            </a: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as instituições – EGIOS – parceria com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APAH – </a:t>
            </a:r>
            <a:r>
              <a:rPr lang="pt-PT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</a:t>
            </a:r>
          </a:p>
          <a:p>
            <a:pPr marL="644525" lvl="8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Perspetiva das pessoas com doença crónica -  IEXPAC - parceria com ISCTE e Associações de Doentes – 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ATINGIDO</a:t>
            </a:r>
          </a:p>
          <a:p>
            <a:pPr marL="644525" lvl="8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Perspetiva dos cuidadores informais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IEXPAC  – parceria com ISCTE e Associação Nacional de Cuidadores Informais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</a:t>
            </a:r>
            <a:r>
              <a:rPr lang="pt-PT" sz="16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Adelaide Belo; Inês Espírito Santo; Mónica Santos; Helena Carvalho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 </a:t>
            </a:r>
            <a:endParaRPr lang="pt-PT" sz="16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Integrated Care Award – 4ª edição</a:t>
            </a: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 </a:t>
            </a:r>
            <a:r>
              <a:rPr lang="pt-PT" sz="16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Mónica Santos; Vera Almeida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16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Realização do ENIC </a:t>
            </a: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</a:t>
            </a:r>
            <a:r>
              <a:rPr lang="pt-PT" sz="16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6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b="1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C. Organizadora - PAFIC/ULS Matosinhos </a:t>
            </a:r>
            <a:r>
              <a:rPr lang="pt-PT" sz="16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- 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 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… com êxito!</a:t>
            </a:r>
            <a:endParaRPr lang="pt-PT" sz="1600" i="1" dirty="0">
              <a:solidFill>
                <a:srgbClr val="0070C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224583" y="379574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R="70485" algn="ctr">
              <a:lnSpc>
                <a:spcPct val="107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1600" b="1" dirty="0">
                <a:solidFill>
                  <a:schemeClr val="tx2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ATIVIDADES 2025</a:t>
            </a:r>
            <a:endParaRPr lang="pt-PT" sz="1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29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5F0B59E8-A7CF-560B-77CE-D7CFC94F7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79A9A3B-C915-78A6-BD4B-FB542C25BB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6848622" y="171961"/>
            <a:ext cx="2003393" cy="7880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DC3DB6-BCDC-F70A-3985-2AD55B910B91}"/>
              </a:ext>
            </a:extLst>
          </p:cNvPr>
          <p:cNvSpPr txBox="1">
            <a:spLocks/>
          </p:cNvSpPr>
          <p:nvPr/>
        </p:nvSpPr>
        <p:spPr>
          <a:xfrm>
            <a:off x="131885" y="735377"/>
            <a:ext cx="9012115" cy="728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Realização do ENIC V </a:t>
            </a:r>
            <a:r>
              <a:rPr lang="pt-PT" sz="24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2400" b="1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C. Organizadora - PAFIC/ULS Matosinhos</a:t>
            </a:r>
            <a:endParaRPr lang="pt-PT" sz="2400" b="1" dirty="0">
              <a:solidFill>
                <a:srgbClr val="00B05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6A92F43-B056-DF39-ACDE-5C971BFF0717}"/>
              </a:ext>
            </a:extLst>
          </p:cNvPr>
          <p:cNvSpPr/>
          <p:nvPr/>
        </p:nvSpPr>
        <p:spPr>
          <a:xfrm>
            <a:off x="2224583" y="379574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R="70485" algn="ctr">
              <a:lnSpc>
                <a:spcPct val="107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1600" b="1" dirty="0">
                <a:solidFill>
                  <a:schemeClr val="tx2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ATIVIDADES 2025</a:t>
            </a:r>
            <a:endParaRPr lang="pt-PT" sz="1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DE5ADA8-15F8-1431-C3FC-57C9DD698333}"/>
              </a:ext>
            </a:extLst>
          </p:cNvPr>
          <p:cNvSpPr txBox="1"/>
          <p:nvPr/>
        </p:nvSpPr>
        <p:spPr>
          <a:xfrm>
            <a:off x="483218" y="1463780"/>
            <a:ext cx="26242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200" dirty="0"/>
              <a:t>Adelaide Belo</a:t>
            </a:r>
          </a:p>
          <a:p>
            <a:pPr algn="just"/>
            <a:r>
              <a:rPr lang="pt-PT" sz="1200" dirty="0">
                <a:solidFill>
                  <a:srgbClr val="0070C0"/>
                </a:solidFill>
              </a:rPr>
              <a:t>António Taveira Gomes</a:t>
            </a:r>
          </a:p>
          <a:p>
            <a:pPr algn="just"/>
            <a:r>
              <a:rPr lang="pt-PT" sz="1200" dirty="0"/>
              <a:t>Catia Gaspar</a:t>
            </a:r>
          </a:p>
          <a:p>
            <a:pPr algn="just"/>
            <a:r>
              <a:rPr lang="pt-PT" sz="1200" dirty="0"/>
              <a:t>Filipa Homem</a:t>
            </a:r>
          </a:p>
          <a:p>
            <a:pPr algn="just"/>
            <a:r>
              <a:rPr lang="pt-PT" sz="1200" dirty="0"/>
              <a:t>Hugo Mendonça</a:t>
            </a:r>
          </a:p>
          <a:p>
            <a:pPr algn="just"/>
            <a:r>
              <a:rPr lang="pt-PT" sz="1200" dirty="0"/>
              <a:t>Inês Espirito Santo</a:t>
            </a:r>
          </a:p>
          <a:p>
            <a:pPr algn="just"/>
            <a:r>
              <a:rPr lang="pt-PT" sz="1200" dirty="0"/>
              <a:t>Juliana Sá</a:t>
            </a:r>
          </a:p>
          <a:p>
            <a:pPr algn="just"/>
            <a:r>
              <a:rPr lang="pt-PT" sz="1200" dirty="0">
                <a:solidFill>
                  <a:srgbClr val="0070C0"/>
                </a:solidFill>
              </a:rPr>
              <a:t>Liliana Silva</a:t>
            </a:r>
          </a:p>
          <a:p>
            <a:pPr algn="just"/>
            <a:r>
              <a:rPr lang="pt-PT" sz="1200" dirty="0">
                <a:solidFill>
                  <a:srgbClr val="0070C0"/>
                </a:solidFill>
              </a:rPr>
              <a:t>Marta Lourenço</a:t>
            </a:r>
          </a:p>
          <a:p>
            <a:pPr algn="just"/>
            <a:r>
              <a:rPr lang="pt-PT" sz="1200" dirty="0"/>
              <a:t>Monica Santos</a:t>
            </a:r>
          </a:p>
          <a:p>
            <a:pPr algn="just"/>
            <a:r>
              <a:rPr lang="pt-PT" sz="1200" dirty="0">
                <a:solidFill>
                  <a:srgbClr val="0070C0"/>
                </a:solidFill>
              </a:rPr>
              <a:t>Paulo Pires</a:t>
            </a:r>
          </a:p>
          <a:p>
            <a:pPr algn="just"/>
            <a:r>
              <a:rPr lang="pt-PT" sz="1200" dirty="0"/>
              <a:t>Vanessa Nicolau</a:t>
            </a:r>
          </a:p>
          <a:p>
            <a:pPr algn="just"/>
            <a:r>
              <a:rPr lang="pt-PT" sz="1200" dirty="0"/>
              <a:t>Vanessa Ribeiro</a:t>
            </a:r>
          </a:p>
          <a:p>
            <a:pPr algn="just"/>
            <a:r>
              <a:rPr lang="pt-PT" sz="1200" dirty="0"/>
              <a:t>Vera Almeida</a:t>
            </a:r>
          </a:p>
          <a:p>
            <a:endParaRPr lang="pt-P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57B7DDF-E469-3F33-7711-E41165CBC275}"/>
              </a:ext>
            </a:extLst>
          </p:cNvPr>
          <p:cNvSpPr txBox="1"/>
          <p:nvPr/>
        </p:nvSpPr>
        <p:spPr>
          <a:xfrm>
            <a:off x="2944024" y="1371421"/>
            <a:ext cx="33878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rgbClr val="0070C0"/>
                </a:solidFill>
              </a:rPr>
              <a:t>Obrigada</a:t>
            </a:r>
          </a:p>
          <a:p>
            <a:pPr algn="ctr"/>
            <a:r>
              <a:rPr lang="pt-PT" sz="2400" dirty="0">
                <a:solidFill>
                  <a:srgbClr val="0070C0"/>
                </a:solidFill>
              </a:rPr>
              <a:t>ULS Matosinhos</a:t>
            </a:r>
          </a:p>
          <a:p>
            <a:pPr algn="ctr"/>
            <a:r>
              <a:rPr lang="pt-PT" sz="2000" dirty="0">
                <a:solidFill>
                  <a:srgbClr val="0070C0"/>
                </a:solidFill>
              </a:rPr>
              <a:t>Camara de Matosinhos</a:t>
            </a:r>
          </a:p>
          <a:p>
            <a:pPr algn="ctr"/>
            <a:endParaRPr lang="pt-PT" sz="2400" dirty="0">
              <a:solidFill>
                <a:srgbClr val="0070C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F62461-DBAC-F8C8-52BD-0E754A8B9807}"/>
              </a:ext>
            </a:extLst>
          </p:cNvPr>
          <p:cNvSpPr txBox="1"/>
          <p:nvPr/>
        </p:nvSpPr>
        <p:spPr>
          <a:xfrm>
            <a:off x="6500778" y="2002389"/>
            <a:ext cx="20842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PT" sz="2200" dirty="0">
                <a:solidFill>
                  <a:srgbClr val="0070C0"/>
                </a:solidFill>
              </a:rPr>
              <a:t>WS – 7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PT" sz="2200" dirty="0">
                <a:solidFill>
                  <a:srgbClr val="0070C0"/>
                </a:solidFill>
              </a:rPr>
              <a:t>Sessões – 5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PT" sz="2200" dirty="0" err="1">
                <a:solidFill>
                  <a:srgbClr val="0070C0"/>
                </a:solidFill>
              </a:rPr>
              <a:t>Abstracts</a:t>
            </a:r>
            <a:r>
              <a:rPr lang="pt-PT" sz="2200" dirty="0">
                <a:solidFill>
                  <a:srgbClr val="0070C0"/>
                </a:solidFill>
              </a:rPr>
              <a:t> –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PT" sz="2200" dirty="0">
                <a:solidFill>
                  <a:srgbClr val="0070C0"/>
                </a:solidFill>
              </a:rPr>
              <a:t>ICA -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PT" sz="2400" dirty="0">
              <a:solidFill>
                <a:srgbClr val="0070C0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280E177-EFA0-68E8-0541-E0EFBD5C282D}"/>
              </a:ext>
            </a:extLst>
          </p:cNvPr>
          <p:cNvSpPr txBox="1"/>
          <p:nvPr/>
        </p:nvSpPr>
        <p:spPr>
          <a:xfrm>
            <a:off x="2998483" y="3079607"/>
            <a:ext cx="28857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endParaRPr lang="pt-PT" sz="2400" dirty="0">
              <a:solidFill>
                <a:srgbClr val="0070C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PT" sz="2200" dirty="0">
                <a:solidFill>
                  <a:srgbClr val="0070C0"/>
                </a:solidFill>
              </a:rPr>
              <a:t>palestrantes - 42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PT" sz="2200" dirty="0">
                <a:solidFill>
                  <a:srgbClr val="0070C0"/>
                </a:solidFill>
              </a:rPr>
              <a:t>Participantes - 200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PT" sz="2200" dirty="0">
                <a:solidFill>
                  <a:srgbClr val="0070C0"/>
                </a:solidFill>
              </a:rPr>
              <a:t>Patrocinadores - 4</a:t>
            </a:r>
          </a:p>
        </p:txBody>
      </p:sp>
    </p:spTree>
    <p:extLst>
      <p:ext uri="{BB962C8B-B14F-4D97-AF65-F5344CB8AC3E}">
        <p14:creationId xmlns:p14="http://schemas.microsoft.com/office/powerpoint/2010/main" val="296054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A5E4C51-A061-4AF4-8EE5-A3BCA31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6848622" y="171961"/>
            <a:ext cx="2003393" cy="78802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6C7EE45-6CAD-8DF2-2112-79975850D10A}"/>
              </a:ext>
            </a:extLst>
          </p:cNvPr>
          <p:cNvSpPr txBox="1"/>
          <p:nvPr/>
        </p:nvSpPr>
        <p:spPr>
          <a:xfrm>
            <a:off x="759191" y="959981"/>
            <a:ext cx="7697417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Manter e promover novas parcerias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 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2" indent="-269875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Universidade do Minho</a:t>
            </a:r>
          </a:p>
          <a:p>
            <a:pPr marL="628650" lvl="2" indent="-269875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WHO/</a:t>
            </a:r>
            <a:r>
              <a:rPr lang="pt-PT" sz="16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Europe</a:t>
            </a: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- </a:t>
            </a: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IMPULSO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</a:t>
            </a:r>
          </a:p>
          <a:p>
            <a:pPr marL="628650" lvl="2" indent="-269875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PT" sz="16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International</a:t>
            </a: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Foundation for Integrated Care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IFICI – </a:t>
            </a: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ICIC25</a:t>
            </a: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 </a:t>
            </a:r>
            <a:r>
              <a:rPr lang="pt-P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IMPULSO</a:t>
            </a:r>
          </a:p>
          <a:p>
            <a:pPr marL="628650" lvl="2" indent="-269875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ESEL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- 1ª edição das </a:t>
            </a:r>
            <a:r>
              <a:rPr lang="pt-PT" sz="1600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microcredenciais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 “</a:t>
            </a:r>
            <a:r>
              <a:rPr lang="pt-PT" sz="1600" b="1" i="1" dirty="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Gestor de caso “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Hugo Mendonça</a:t>
            </a:r>
            <a:endParaRPr lang="pt-PT" sz="16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628650" lvl="2" indent="-269875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PT" sz="16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Participação/colaboração em eventos sempre que solicitado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</a:t>
            </a:r>
            <a:endParaRPr lang="pt-PT" sz="16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PT" sz="1600" b="0" i="0" u="none" strike="noStrike" baseline="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224583" y="379574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R="70485" algn="ctr">
              <a:lnSpc>
                <a:spcPct val="107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1600" b="1" dirty="0">
                <a:solidFill>
                  <a:schemeClr val="tx2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ATIVIDADES 2025</a:t>
            </a:r>
            <a:endParaRPr lang="pt-PT" sz="1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96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A5E4C51-A061-4AF4-8EE5-A3BCA31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7140607" y="73381"/>
            <a:ext cx="2003393" cy="41533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165110" y="171961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R="70485" algn="ctr">
              <a:lnSpc>
                <a:spcPct val="107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1600" b="1" dirty="0">
                <a:solidFill>
                  <a:schemeClr val="tx2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ATIVIDADES 2025</a:t>
            </a:r>
            <a:endParaRPr lang="pt-PT" sz="1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7EE1D70-90FB-AAB3-9DCF-EB2D2F6C434E}"/>
              </a:ext>
            </a:extLst>
          </p:cNvPr>
          <p:cNvSpPr txBox="1"/>
          <p:nvPr/>
        </p:nvSpPr>
        <p:spPr>
          <a:xfrm>
            <a:off x="148683" y="679692"/>
            <a:ext cx="8906107" cy="341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Parceria com  a WHO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0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Programa IMPULSO </a:t>
            </a:r>
            <a:r>
              <a:rPr lang="pt-PT" sz="20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participação na realização de 2 Cursos online (Academia SPMS) </a:t>
            </a:r>
            <a:r>
              <a:rPr lang="pt-PT" sz="1600" b="1" dirty="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“</a:t>
            </a:r>
            <a:r>
              <a:rPr lang="pt-PT" sz="1600" b="1" i="1" dirty="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Introdução à Integração de Cuidados” </a:t>
            </a:r>
            <a:r>
              <a:rPr lang="pt-PT" sz="16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 </a:t>
            </a:r>
            <a:r>
              <a:rPr lang="pt-PT" sz="1600" b="1" dirty="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“</a:t>
            </a:r>
            <a:r>
              <a:rPr lang="pt-PT" sz="1600" b="1" i="1" dirty="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Percursos Assistenciais de Cuidados” </a:t>
            </a:r>
            <a:r>
              <a:rPr lang="pt-PT" sz="1600" b="1" i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- </a:t>
            </a:r>
            <a:r>
              <a:rPr lang="pt-PT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Adelaide Belo e Vanessa Nicolau</a:t>
            </a:r>
            <a:endParaRPr lang="pt-PT" b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pt-PT" sz="1600" b="1" i="1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0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Júri dos Prémios de Boas Praticas das ULS -</a:t>
            </a:r>
            <a:endParaRPr lang="pt-PT" sz="1600" b="1" i="1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PT" sz="2000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endParaRPr lang="pt-PT" sz="2000" b="1" i="0" u="none" strike="noStrike" baseline="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m 7" descr="Uma imagem com texto, Tipo de letra, logótipo, Gráficos&#10;&#10;Os conteúdos gerados por IA podem estar incorretos.">
            <a:extLst>
              <a:ext uri="{FF2B5EF4-FFF2-40B4-BE49-F238E27FC236}">
                <a16:creationId xmlns:a16="http://schemas.microsoft.com/office/drawing/2014/main" id="{C619E721-7B3E-86EE-73F4-E0C4C01B1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168" y="610238"/>
            <a:ext cx="2889883" cy="1144222"/>
          </a:xfrm>
          <a:prstGeom prst="rect">
            <a:avLst/>
          </a:prstGeom>
        </p:spPr>
      </p:pic>
      <p:pic>
        <p:nvPicPr>
          <p:cNvPr id="12" name="Imagem 11" descr="Uma imagem com texto, captura de ecrã, logótipo, Marca&#10;&#10;Os conteúdos gerados por IA podem estar incorretos.">
            <a:extLst>
              <a:ext uri="{FF2B5EF4-FFF2-40B4-BE49-F238E27FC236}">
                <a16:creationId xmlns:a16="http://schemas.microsoft.com/office/drawing/2014/main" id="{7750C3D1-F1B1-230E-6D78-1F09AFE70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246" y="2739213"/>
            <a:ext cx="2215662" cy="18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13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3A95E168-5033-201A-6873-8DED25BD4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7AFF4C4-8D30-F9FB-9A68-0E1BCFBA9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6848622" y="171961"/>
            <a:ext cx="2003393" cy="7880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4CD3485-9E24-E41A-31E4-8723E788CD00}"/>
              </a:ext>
            </a:extLst>
          </p:cNvPr>
          <p:cNvSpPr txBox="1">
            <a:spLocks/>
          </p:cNvSpPr>
          <p:nvPr/>
        </p:nvSpPr>
        <p:spPr>
          <a:xfrm>
            <a:off x="563066" y="1034022"/>
            <a:ext cx="8580934" cy="728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Curso Gestão de Caso para a Pessoa que vive com Demência</a:t>
            </a:r>
            <a:r>
              <a:rPr lang="pt-PT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37D24A0-46A7-71A4-3866-26F5DEF6B62D}"/>
              </a:ext>
            </a:extLst>
          </p:cNvPr>
          <p:cNvSpPr/>
          <p:nvPr/>
        </p:nvSpPr>
        <p:spPr>
          <a:xfrm>
            <a:off x="2224583" y="379574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R="70485" algn="ctr">
              <a:lnSpc>
                <a:spcPct val="107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1600" b="1" dirty="0">
                <a:solidFill>
                  <a:schemeClr val="tx2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ATIVIDADES 2025</a:t>
            </a:r>
            <a:endParaRPr lang="pt-PT" sz="1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4E0A8-5F60-36B2-C2FC-73DE588AD159}"/>
              </a:ext>
            </a:extLst>
          </p:cNvPr>
          <p:cNvSpPr txBox="1">
            <a:spLocks/>
          </p:cNvSpPr>
          <p:nvPr/>
        </p:nvSpPr>
        <p:spPr>
          <a:xfrm>
            <a:off x="563065" y="2115691"/>
            <a:ext cx="7672007" cy="728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2400" b="1" dirty="0">
              <a:solidFill>
                <a:srgbClr val="00B05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D17ED8-C5CA-E038-F0DF-D8FA95C4B35C}"/>
              </a:ext>
            </a:extLst>
          </p:cNvPr>
          <p:cNvSpPr txBox="1">
            <a:spLocks/>
          </p:cNvSpPr>
          <p:nvPr/>
        </p:nvSpPr>
        <p:spPr>
          <a:xfrm>
            <a:off x="220201" y="1836466"/>
            <a:ext cx="8703597" cy="1687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PT" sz="1800" dirty="0"/>
              <a:t>A Coordenação do Plano Nacional de Saúde para as Demências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PT" sz="1800" dirty="0"/>
              <a:t>Academia SPMS  - a partir de março/abril </a:t>
            </a:r>
          </a:p>
          <a:p>
            <a:pPr algn="l"/>
            <a:r>
              <a:rPr lang="pt-PT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pt-PT" sz="16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Adelaide Belo; Catia Albino; Filipa Homem; Helga Henriques; Hugo Mendonça;</a:t>
            </a:r>
          </a:p>
          <a:p>
            <a:pPr algn="l"/>
            <a:r>
              <a:rPr lang="pt-PT" sz="16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Joana Seringa; Laura Brito; Monica Santos; Odete Alves </a:t>
            </a:r>
          </a:p>
        </p:txBody>
      </p:sp>
    </p:spTree>
    <p:extLst>
      <p:ext uri="{BB962C8B-B14F-4D97-AF65-F5344CB8AC3E}">
        <p14:creationId xmlns:p14="http://schemas.microsoft.com/office/powerpoint/2010/main" val="2242719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A5E4C51-A061-4AF4-8EE5-A3BCA31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31" b="24423"/>
          <a:stretch/>
        </p:blipFill>
        <p:spPr>
          <a:xfrm>
            <a:off x="7373589" y="0"/>
            <a:ext cx="1770411" cy="69637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6C7EE45-6CAD-8DF2-2112-79975850D10A}"/>
              </a:ext>
            </a:extLst>
          </p:cNvPr>
          <p:cNvSpPr txBox="1"/>
          <p:nvPr/>
        </p:nvSpPr>
        <p:spPr>
          <a:xfrm>
            <a:off x="402133" y="863590"/>
            <a:ext cx="82169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Dinamização Meios de Comunicação:</a:t>
            </a:r>
          </a:p>
          <a:p>
            <a:pPr marL="644525" lvl="6" indent="-285750" algn="just">
              <a:buFont typeface="Wingdings" panose="05000000000000000000" pitchFamily="2" charset="2"/>
              <a:buChar char="ü"/>
            </a:pP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Dinamizar o site da PAFIC (em curso desenvolvimento de novo site)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</a:t>
            </a:r>
            <a:r>
              <a:rPr lang="pt-PT" sz="16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Cátia Gaspar + Hugo Mendonça; </a:t>
            </a:r>
            <a:r>
              <a:rPr lang="pt-PT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CURSO</a:t>
            </a:r>
            <a:endParaRPr lang="pt-PT" sz="16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644525" lvl="6" indent="-285750" algn="just">
              <a:buFont typeface="Wingdings" panose="05000000000000000000" pitchFamily="2" charset="2"/>
              <a:buChar char="ü"/>
            </a:pPr>
            <a:r>
              <a:rPr lang="pt-PT" sz="1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Publicitação dos seus eventos nos diferentes canais 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44525" lvl="6" indent="-285750" algn="just">
              <a:buFont typeface="Wingdings" panose="05000000000000000000" pitchFamily="2" charset="2"/>
              <a:buChar char="ü"/>
            </a:pP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Publicação regular de artigos sobre Integração de Cuidados ou interligados ao tema </a:t>
            </a:r>
            <a:r>
              <a:rPr lang="pt-PT" sz="1600" i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</a:t>
            </a:r>
            <a:r>
              <a:rPr lang="pt-PT" sz="16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Adelaide Belo + Mónica Santos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6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  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 </a:t>
            </a:r>
          </a:p>
          <a:p>
            <a:pPr marL="644525" lvl="6" indent="-285750" algn="just">
              <a:buFont typeface="Wingdings" panose="05000000000000000000" pitchFamily="2" charset="2"/>
              <a:buChar char="ü"/>
            </a:pP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Publicação de Newsletters trimestral – </a:t>
            </a:r>
            <a:r>
              <a:rPr lang="pt-PT" sz="16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Direção– 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644525" lvl="6" indent="-285750" algn="just">
              <a:buFont typeface="Wingdings" panose="05000000000000000000" pitchFamily="2" charset="2"/>
              <a:buChar char="ü"/>
            </a:pP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Campanha de angariação de sócios – </a:t>
            </a:r>
            <a:r>
              <a:rPr lang="pt-PT" sz="16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TODOS – </a:t>
            </a:r>
            <a:r>
              <a:rPr lang="pt-PT" sz="16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 PARCIALMENTE</a:t>
            </a:r>
            <a:endParaRPr lang="pt-PT" sz="16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Angariação de patrocínios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 </a:t>
            </a:r>
            <a:r>
              <a:rPr lang="pt-PT" sz="16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TODOS – </a:t>
            </a:r>
            <a:r>
              <a:rPr lang="pt-PT" sz="16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 PARCIALMENTE</a:t>
            </a:r>
            <a:endParaRPr lang="pt-PT" sz="1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Parceria IFIC para a organização do ICIC25 em Lisboa </a:t>
            </a:r>
            <a:r>
              <a:rPr lang="pt-PT" sz="16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–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6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Adelaide Belo; Miguel Lopes; Vanessa Ribeiro – </a:t>
            </a:r>
            <a:r>
              <a:rPr lang="pt-PT" sz="1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</a:t>
            </a:r>
            <a:endParaRPr lang="pt-PT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Organização do 1º SUMMIT de Integração de Cuidados dos Países de LP </a:t>
            </a:r>
            <a:r>
              <a:rPr lang="pt-PT" sz="1600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Adelaide Belo; Miguel Lopes</a:t>
            </a:r>
            <a:r>
              <a:rPr lang="pt-PT" sz="16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- </a:t>
            </a:r>
            <a:r>
              <a:rPr lang="pt-PT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ATINGIDO 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224583" y="379574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R="70485" algn="ctr">
              <a:lnSpc>
                <a:spcPct val="107000"/>
              </a:lnSpc>
              <a:spcAft>
                <a:spcPts val="800"/>
              </a:spcAft>
              <a:tabLst>
                <a:tab pos="3985260" algn="l"/>
              </a:tabLst>
            </a:pPr>
            <a:r>
              <a:rPr lang="pt-PT" sz="1600" b="1" dirty="0">
                <a:solidFill>
                  <a:schemeClr val="tx2"/>
                </a:solidFill>
                <a:latin typeface="MS Reference Sans Serif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DE ATIVIDADES 2025</a:t>
            </a:r>
            <a:endParaRPr lang="pt-PT" sz="1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90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989740"/>
      </p:ext>
    </p:extLst>
  </p:cSld>
  <p:clrMapOvr>
    <a:masterClrMapping/>
  </p:clrMapOvr>
</p:sld>
</file>

<file path=ppt/theme/theme1.xml><?xml version="1.0" encoding="utf-8"?>
<a:theme xmlns:a="http://schemas.openxmlformats.org/drawingml/2006/main" name="Inverse Functions by Slidesgo">
  <a:themeElements>
    <a:clrScheme name="Simple Light">
      <a:dk1>
        <a:srgbClr val="17024E"/>
      </a:dk1>
      <a:lt1>
        <a:srgbClr val="E6F8FF"/>
      </a:lt1>
      <a:dk2>
        <a:srgbClr val="CDFAFF"/>
      </a:dk2>
      <a:lt2>
        <a:srgbClr val="2C70B3"/>
      </a:lt2>
      <a:accent1>
        <a:srgbClr val="9BE9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702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723</Words>
  <Application>Microsoft Office PowerPoint</Application>
  <PresentationFormat>Apresentação no Ecrã (16:9)</PresentationFormat>
  <Paragraphs>95</Paragraphs>
  <Slides>13</Slides>
  <Notes>12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23" baseType="lpstr">
      <vt:lpstr>Arial</vt:lpstr>
      <vt:lpstr>Wingdings</vt:lpstr>
      <vt:lpstr>Darker Grotesque SemiBold</vt:lpstr>
      <vt:lpstr>Bebas Neue</vt:lpstr>
      <vt:lpstr>Calibri</vt:lpstr>
      <vt:lpstr>Inter</vt:lpstr>
      <vt:lpstr>Calibri Light</vt:lpstr>
      <vt:lpstr>MS Reference Sans Serif</vt:lpstr>
      <vt:lpstr>Lato</vt:lpstr>
      <vt:lpstr>Inverse Functions by Slidesgo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 Encontro Nacional de Integração de Cuidados</dc:title>
  <dc:creator>Cátia Alexandra Soares Gaspar</dc:creator>
  <cp:lastModifiedBy>Adelaide Belo</cp:lastModifiedBy>
  <cp:revision>50</cp:revision>
  <dcterms:modified xsi:type="dcterms:W3CDTF">2026-03-03T17:05:24Z</dcterms:modified>
</cp:coreProperties>
</file>