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417A5-4D3F-4491-9B85-1673FD88B2D5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1D839-DDC4-4D8F-9866-E9F642F7DC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07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5F145-5C34-AD1C-DEC5-1063E12A4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9EAD3-F039-5714-1F5B-3929C0E05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D98031F-883D-2DCE-3897-2FF33A4B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D8F1A90-FC3C-683C-412A-9122B8AE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2EF4A9F-2C1E-839D-972C-37E3DF9A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88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BF2F5-4FC5-32D0-E8F7-82D645B7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C44E72A-715C-715F-34C4-467793B9D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8139CD-3ED9-5887-A600-E05D5796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1EFE758-D9BF-85F0-193D-2E1D3102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53D1D3-50FB-156E-E0EE-E17422C4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83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0899A3-CAF7-518F-6EA1-65BA3D82C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311E9DB-1B7E-B737-DD29-1AC6088A0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045EB91-ED17-DEFF-5188-32C09504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4B56978-CA07-BB33-015E-C73CB9D7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420D2F4-A600-C618-3A00-0E46D28A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020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BF729-74D1-6DFE-CD79-405BB3AC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F53CD01-DA23-ECD5-06EC-5DE60C99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184A773-5A97-B802-F417-EDAC5C93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C80E47A-F1B8-CE74-7D70-1E1F89F9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2E14B2-CF29-AF76-6926-97BE5A45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14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FCAB5-90F4-8214-71C6-9C297DD9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B58E429-02F6-06CB-43EC-DE928E3B2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671C4DE-43CF-1152-9311-12CFBDCC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2A1B979-DB50-58E9-F3FE-2B6421E3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32757A-F585-11C1-9CF3-9BD1C396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639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CC775-CB21-BEB1-7540-97222838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8CF6E46-03B7-54F8-4CAF-03D2AC6AA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5E9E048-9200-FBA6-329B-AFF682F74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FBA7AB4-6FAD-BCDE-9AA4-F28ABF56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0052380-E649-0007-4DF1-EED0CD8E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61CD23B-B403-8B7E-47EA-5BE5B5B5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770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62468-1378-9A67-FA81-F31D0916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D72B50F-D70C-2148-5ED4-65E68924A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5F42CC-671F-3B8C-02E8-797228BB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D217665-B62F-12B3-5865-5C6294FDC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A063466-8DE0-E569-7FAD-96141A5D6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FD7B17E-DE11-314A-834F-6567C525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418D1DD-7F1B-4D98-0C64-8B55D6DC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EDFEE2F-A5DA-8147-B0F5-B91895FF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625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115C5-F85D-00E4-D0EA-30AD2189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391456B-0655-4775-45EE-35E9B5C6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E886BEC-A1CD-1624-7BBB-4DD9EFCE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D1BE651-F925-1955-FDE4-76C3BEE3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519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5715D31-DA3C-4089-1F49-71786CDF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7757AD7-0B2C-E085-6FF2-6B8EC22F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770BC2A-483E-939E-C4C9-D837C55A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450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C8DB3-D384-5883-1830-1620408C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4B37A9B-91EE-3438-32DE-0002342C0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94FE08A-BFBF-8156-E790-2027B4586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C346E8E-AF11-4465-AC09-321373AB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5B88EDE-A815-CE0B-9703-1714881D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C03EF37-666D-A232-9DCC-B539979B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846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EE209-BEAF-2440-0212-24BA0A60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9F7C007-7ABC-5AA3-7468-13E1D12CA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531C099-C42E-1DDA-D7D6-E2C9F2D8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8402806-5C7F-65E0-F890-6F42DBC7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749570F-814E-5A6A-DA34-FC2DEF0F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3274BFA-E18C-9B54-2EA4-88BD2211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542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3E397D7-85C6-B7BB-B6B3-B4D4D7BF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83652AF-596F-7040-3ED6-D06E7B446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99DCC55-1497-DBD8-C2C9-90EA7620B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B331C2-9608-4C04-BF76-01947732BDDD}" type="datetimeFigureOut">
              <a:rPr lang="pt-PT" smtClean="0"/>
              <a:t>31/03/2026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F5B355-5377-190E-276C-FD33346AD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F114808-E354-FD8D-2065-3CA134FF0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D148E7-C319-4D04-A463-46E6EDD60B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630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cid:ad996958-7319-4039-b4eb-0d827f25e99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fic@pafic.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delaidebelo@gmail.com" TargetMode="External"/><Relationship Id="rId4" Type="http://schemas.openxmlformats.org/officeDocument/2006/relationships/hyperlink" Target="http://www.pafic.p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Gráficos, Tipo de letra, logótipo">
            <a:extLst>
              <a:ext uri="{FF2B5EF4-FFF2-40B4-BE49-F238E27FC236}">
                <a16:creationId xmlns:a16="http://schemas.microsoft.com/office/drawing/2014/main" id="{2A73994D-FE9A-007F-0A38-7DC8C81E8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8" y="714479"/>
            <a:ext cx="9920747" cy="503575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727F2D-19CC-1363-B2A7-4736A915BB44}"/>
              </a:ext>
            </a:extLst>
          </p:cNvPr>
          <p:cNvSpPr txBox="1"/>
          <p:nvPr/>
        </p:nvSpPr>
        <p:spPr>
          <a:xfrm>
            <a:off x="10795819" y="6508955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Adelaide Belo</a:t>
            </a:r>
          </a:p>
        </p:txBody>
      </p:sp>
    </p:spTree>
    <p:extLst>
      <p:ext uri="{BB962C8B-B14F-4D97-AF65-F5344CB8AC3E}">
        <p14:creationId xmlns:p14="http://schemas.microsoft.com/office/powerpoint/2010/main" val="373913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02BC4-68B5-8E78-2EF0-543EE797B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Gráficos, Tipo de letra, logótipo">
            <a:extLst>
              <a:ext uri="{FF2B5EF4-FFF2-40B4-BE49-F238E27FC236}">
                <a16:creationId xmlns:a16="http://schemas.microsoft.com/office/drawing/2014/main" id="{F01701B6-4F3F-F099-8753-412B96271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26" y="0"/>
            <a:ext cx="7708490" cy="227452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8F041C-8759-1DC2-F431-27E720F12DF4}"/>
              </a:ext>
            </a:extLst>
          </p:cNvPr>
          <p:cNvSpPr txBox="1"/>
          <p:nvPr/>
        </p:nvSpPr>
        <p:spPr>
          <a:xfrm>
            <a:off x="74985" y="1841231"/>
            <a:ext cx="109666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SOBRE A PAFIC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/>
              <a:t>Associação sem fins lucrativos, </a:t>
            </a:r>
            <a:r>
              <a:rPr lang="pt-PT" sz="2400" dirty="0" err="1"/>
              <a:t>multi</a:t>
            </a:r>
            <a:r>
              <a:rPr lang="pt-PT" sz="2400" dirty="0"/>
              <a:t> e interdisciplinar constituída por:</a:t>
            </a:r>
          </a:p>
          <a:p>
            <a:endParaRPr lang="pt-PT" sz="2400" dirty="0"/>
          </a:p>
          <a:p>
            <a:r>
              <a:rPr lang="pt-PT" sz="2400" dirty="0"/>
              <a:t>               médicos, enfermeiros, farmacêuticos, psicólogos, fisioterapeutas</a:t>
            </a:r>
          </a:p>
          <a:p>
            <a:r>
              <a:rPr lang="pt-PT" sz="2400" dirty="0"/>
              <a:t>               nutricionistas, assistentes sociais, administradores hospitalares, </a:t>
            </a:r>
          </a:p>
          <a:p>
            <a:r>
              <a:rPr lang="pt-PT" sz="2400" dirty="0"/>
              <a:t>                académicos, investigadores, entre outros</a:t>
            </a:r>
          </a:p>
          <a:p>
            <a:endParaRPr lang="pt-P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rgbClr val="002060"/>
                </a:solidFill>
              </a:rPr>
              <a:t>Missão: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400" dirty="0"/>
              <a:t>Contribuir para a promoção, divulgação, implementação e desenvolvimento da Integração de Cuidados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400" dirty="0"/>
              <a:t>Ser referencia nacional e internacional na  área da Integração de Cuidados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400" dirty="0"/>
              <a:t>Ser Elo de Ligação com parceiros nacionais e internacionais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A82768-2D4A-6F90-CEA0-7027FBEEE5E6}"/>
              </a:ext>
            </a:extLst>
          </p:cNvPr>
          <p:cNvSpPr txBox="1"/>
          <p:nvPr/>
        </p:nvSpPr>
        <p:spPr>
          <a:xfrm>
            <a:off x="10795819" y="6508955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Adelaide Belo</a:t>
            </a:r>
          </a:p>
        </p:txBody>
      </p:sp>
    </p:spTree>
    <p:extLst>
      <p:ext uri="{BB962C8B-B14F-4D97-AF65-F5344CB8AC3E}">
        <p14:creationId xmlns:p14="http://schemas.microsoft.com/office/powerpoint/2010/main" val="176544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24102-F3AA-E831-CC6D-FE6F2431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Gráficos, Tipo de letra, logótipo">
            <a:extLst>
              <a:ext uri="{FF2B5EF4-FFF2-40B4-BE49-F238E27FC236}">
                <a16:creationId xmlns:a16="http://schemas.microsoft.com/office/drawing/2014/main" id="{15074B25-96E1-EC1C-C0E2-812EBB595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26" y="0"/>
            <a:ext cx="7708490" cy="227452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6159586-0CEB-6AA4-AD98-F0EDFB4F4176}"/>
              </a:ext>
            </a:extLst>
          </p:cNvPr>
          <p:cNvSpPr txBox="1"/>
          <p:nvPr/>
        </p:nvSpPr>
        <p:spPr>
          <a:xfrm>
            <a:off x="74985" y="1841231"/>
            <a:ext cx="10966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SOBRE A PAFIC</a:t>
            </a:r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r>
              <a:rPr lang="pt-PT" sz="2400" dirty="0"/>
              <a:t>unidos pela convicção que a </a:t>
            </a:r>
            <a:r>
              <a:rPr lang="pt-PT" sz="2400" b="1" dirty="0">
                <a:solidFill>
                  <a:srgbClr val="002060"/>
                </a:solidFill>
              </a:rPr>
              <a:t>Integração de Cuidados </a:t>
            </a:r>
            <a:r>
              <a:rPr lang="pt-PT" sz="2400" dirty="0"/>
              <a:t>é uma condição fundamental</a:t>
            </a:r>
          </a:p>
          <a:p>
            <a:r>
              <a:rPr lang="pt-PT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2400" dirty="0"/>
              <a:t>            para a melhoria da qualidade dos cuidados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2400" dirty="0"/>
              <a:t>            para a sustentabilidade do Sistema de Saúde. </a:t>
            </a:r>
          </a:p>
          <a:p>
            <a:r>
              <a:rPr lang="pt-PT" dirty="0"/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2CAF76-85F6-77A2-B20B-D4E7D2597674}"/>
              </a:ext>
            </a:extLst>
          </p:cNvPr>
          <p:cNvSpPr txBox="1"/>
          <p:nvPr/>
        </p:nvSpPr>
        <p:spPr>
          <a:xfrm>
            <a:off x="10795819" y="6508955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Adelaide Belo</a:t>
            </a:r>
          </a:p>
        </p:txBody>
      </p:sp>
    </p:spTree>
    <p:extLst>
      <p:ext uri="{BB962C8B-B14F-4D97-AF65-F5344CB8AC3E}">
        <p14:creationId xmlns:p14="http://schemas.microsoft.com/office/powerpoint/2010/main" val="15657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596E3-DE15-854A-B7FC-C5C82D089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Gráficos, Tipo de letra, logótipo">
            <a:extLst>
              <a:ext uri="{FF2B5EF4-FFF2-40B4-BE49-F238E27FC236}">
                <a16:creationId xmlns:a16="http://schemas.microsoft.com/office/drawing/2014/main" id="{6AF58409-AC54-6332-7043-F8E89E9F3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26" y="0"/>
            <a:ext cx="7708490" cy="227452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CC4115C-193E-CAA8-0F20-ADE8EB9E4BCE}"/>
              </a:ext>
            </a:extLst>
          </p:cNvPr>
          <p:cNvSpPr txBox="1"/>
          <p:nvPr/>
        </p:nvSpPr>
        <p:spPr>
          <a:xfrm>
            <a:off x="164013" y="1631697"/>
            <a:ext cx="10966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SOBRE A PAFIC</a:t>
            </a:r>
            <a:endParaRPr lang="pt-PT" sz="2400" dirty="0"/>
          </a:p>
          <a:p>
            <a:r>
              <a:rPr lang="pt-PT" dirty="0"/>
              <a:t>Fundada em 2014  - Sócios Fundadores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43C3C1-99D2-908C-A3EA-41B1B2B2B3AC}"/>
              </a:ext>
            </a:extLst>
          </p:cNvPr>
          <p:cNvSpPr txBox="1"/>
          <p:nvPr/>
        </p:nvSpPr>
        <p:spPr>
          <a:xfrm>
            <a:off x="10795819" y="6508955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Adelaide Belo</a:t>
            </a:r>
          </a:p>
        </p:txBody>
      </p:sp>
      <p:pic>
        <p:nvPicPr>
          <p:cNvPr id="4" name="Imagem 3" descr="Rosa Valente de Matos">
            <a:extLst>
              <a:ext uri="{FF2B5EF4-FFF2-40B4-BE49-F238E27FC236}">
                <a16:creationId xmlns:a16="http://schemas.microsoft.com/office/drawing/2014/main" id="{EDF884AB-8C95-F372-F90E-FD7EC6F6D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3" y="2657861"/>
            <a:ext cx="1808222" cy="176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Uma imagem com Cara humana, pessoa, Testa, sorrir&#10;&#10;Os conteúdos gerados por IA podem estar incorretos.">
            <a:extLst>
              <a:ext uri="{FF2B5EF4-FFF2-40B4-BE49-F238E27FC236}">
                <a16:creationId xmlns:a16="http://schemas.microsoft.com/office/drawing/2014/main" id="{148E6A22-E811-F0C7-D748-CED934B52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35" y="2657861"/>
            <a:ext cx="1935480" cy="176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Uma imagem com pessoa, Cara humana, vestuário, parede&#10;&#10;Os conteúdos gerados por IA podem estar incorretos.">
            <a:extLst>
              <a:ext uri="{FF2B5EF4-FFF2-40B4-BE49-F238E27FC236}">
                <a16:creationId xmlns:a16="http://schemas.microsoft.com/office/drawing/2014/main" id="{591933E2-AF84-FD6B-F1EC-097527D32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16" y="2657861"/>
            <a:ext cx="1935480" cy="179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Uma imagem com Cara humana, pessoa, homem, camisa&#10;&#10;Os conteúdos gerados por IA podem estar incorretos.">
            <a:extLst>
              <a:ext uri="{FF2B5EF4-FFF2-40B4-BE49-F238E27FC236}">
                <a16:creationId xmlns:a16="http://schemas.microsoft.com/office/drawing/2014/main" id="{13D80E7A-0727-21B4-0718-3558137E1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96" y="2657861"/>
            <a:ext cx="2034712" cy="179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Uma imagem com Cara humana, pessoa, sorrir, vestuário&#10;&#10;Descrição gerada automaticamente">
            <a:extLst>
              <a:ext uri="{FF2B5EF4-FFF2-40B4-BE49-F238E27FC236}">
                <a16:creationId xmlns:a16="http://schemas.microsoft.com/office/drawing/2014/main" id="{45A0725F-2BFF-C506-B0C7-B8ABDF429F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8" y="2670983"/>
            <a:ext cx="2079937" cy="175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Uma imagem com pessoa, Cara humana, vestuário, sorrir&#10;&#10;Os conteúdos gerados por IA podem estar incorretos.">
            <a:extLst>
              <a:ext uri="{FF2B5EF4-FFF2-40B4-BE49-F238E27FC236}">
                <a16:creationId xmlns:a16="http://schemas.microsoft.com/office/drawing/2014/main" id="{D1147C76-674E-C8FD-B919-07BA40951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45" y="2672085"/>
            <a:ext cx="2034712" cy="176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B53FFA-C328-E6DF-4971-119E54FC216F}"/>
              </a:ext>
            </a:extLst>
          </p:cNvPr>
          <p:cNvSpPr txBox="1"/>
          <p:nvPr/>
        </p:nvSpPr>
        <p:spPr>
          <a:xfrm>
            <a:off x="271305" y="452396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Rosa Matos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E385FAA-A322-46B0-8A7D-44B5CD43E4CE}"/>
              </a:ext>
            </a:extLst>
          </p:cNvPr>
          <p:cNvSpPr txBox="1"/>
          <p:nvPr/>
        </p:nvSpPr>
        <p:spPr>
          <a:xfrm>
            <a:off x="6165704" y="4521219"/>
            <a:ext cx="149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Miguel Lopes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0953BC7-FECC-1A97-7BA5-F5F05EDADE74}"/>
              </a:ext>
            </a:extLst>
          </p:cNvPr>
          <p:cNvSpPr txBox="1"/>
          <p:nvPr/>
        </p:nvSpPr>
        <p:spPr>
          <a:xfrm>
            <a:off x="2177682" y="4475028"/>
            <a:ext cx="138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Rui Santana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8D2CC2-EE6F-FB70-F4DC-24A5C2BF7696}"/>
              </a:ext>
            </a:extLst>
          </p:cNvPr>
          <p:cNvSpPr txBox="1"/>
          <p:nvPr/>
        </p:nvSpPr>
        <p:spPr>
          <a:xfrm>
            <a:off x="8242851" y="4475028"/>
            <a:ext cx="162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Raquel Santos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960283-E45C-3981-44F0-D9D018E202E3}"/>
              </a:ext>
            </a:extLst>
          </p:cNvPr>
          <p:cNvSpPr txBox="1"/>
          <p:nvPr/>
        </p:nvSpPr>
        <p:spPr>
          <a:xfrm>
            <a:off x="10300176" y="4492899"/>
            <a:ext cx="166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João Sarmento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6E1D22F-52DA-1458-7081-AE879341272B}"/>
              </a:ext>
            </a:extLst>
          </p:cNvPr>
          <p:cNvSpPr txBox="1"/>
          <p:nvPr/>
        </p:nvSpPr>
        <p:spPr>
          <a:xfrm>
            <a:off x="4088558" y="4523960"/>
            <a:ext cx="168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Ricardo Mestre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158F3F6-909A-C2EF-E54A-8B2D9E869980}"/>
              </a:ext>
            </a:extLst>
          </p:cNvPr>
          <p:cNvSpPr txBox="1"/>
          <p:nvPr/>
        </p:nvSpPr>
        <p:spPr>
          <a:xfrm>
            <a:off x="4351997" y="5588396"/>
            <a:ext cx="3488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002060"/>
                </a:solidFill>
              </a:rPr>
              <a:t>Sócios Honorários PAFIC</a:t>
            </a:r>
          </a:p>
        </p:txBody>
      </p:sp>
    </p:spTree>
    <p:extLst>
      <p:ext uri="{BB962C8B-B14F-4D97-AF65-F5344CB8AC3E}">
        <p14:creationId xmlns:p14="http://schemas.microsoft.com/office/powerpoint/2010/main" val="180678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4A70-A43A-A5FD-57C0-79D732438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Gráficos, Tipo de letra, logótipo">
            <a:extLst>
              <a:ext uri="{FF2B5EF4-FFF2-40B4-BE49-F238E27FC236}">
                <a16:creationId xmlns:a16="http://schemas.microsoft.com/office/drawing/2014/main" id="{BBE107C9-8E8D-361C-0D1C-FF44C3447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26" y="0"/>
            <a:ext cx="7668317" cy="226267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F56BA44-4829-2C4F-FB8E-6187CE03239A}"/>
              </a:ext>
            </a:extLst>
          </p:cNvPr>
          <p:cNvSpPr txBox="1"/>
          <p:nvPr/>
        </p:nvSpPr>
        <p:spPr>
          <a:xfrm>
            <a:off x="255285" y="1165064"/>
            <a:ext cx="10028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SOBRE A PAFIC</a:t>
            </a:r>
          </a:p>
          <a:p>
            <a:endParaRPr lang="pt-PT" sz="2400" b="1" dirty="0">
              <a:solidFill>
                <a:srgbClr val="002060"/>
              </a:solidFill>
            </a:endParaRPr>
          </a:p>
          <a:p>
            <a:r>
              <a:rPr lang="pt-PT" sz="2400" b="1" dirty="0">
                <a:solidFill>
                  <a:srgbClr val="002060"/>
                </a:solidFill>
              </a:rPr>
              <a:t>Direção 2024-27</a:t>
            </a:r>
            <a:r>
              <a:rPr lang="pt-PT" dirty="0"/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96509E-B764-9361-84DB-597EEAF8FD78}"/>
              </a:ext>
            </a:extLst>
          </p:cNvPr>
          <p:cNvSpPr txBox="1"/>
          <p:nvPr/>
        </p:nvSpPr>
        <p:spPr>
          <a:xfrm>
            <a:off x="10795819" y="6508955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Adelaide Belo</a:t>
            </a:r>
          </a:p>
        </p:txBody>
      </p:sp>
      <p:pic>
        <p:nvPicPr>
          <p:cNvPr id="4" name="Imagem 3" descr="Uma imagem com vestuário, Cara humana, pessoa, sorrir&#10;&#10;Descrição gerada automaticamente">
            <a:extLst>
              <a:ext uri="{FF2B5EF4-FFF2-40B4-BE49-F238E27FC236}">
                <a16:creationId xmlns:a16="http://schemas.microsoft.com/office/drawing/2014/main" id="{51165523-5D0B-CAD9-8CC3-A8DAF2FB2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889" y="2580221"/>
            <a:ext cx="2032000" cy="158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Uma imagem com Cara humana, sorrir, pessoa, vestuário&#10;&#10;Descrição gerada automaticamente">
            <a:extLst>
              <a:ext uri="{FF2B5EF4-FFF2-40B4-BE49-F238E27FC236}">
                <a16:creationId xmlns:a16="http://schemas.microsoft.com/office/drawing/2014/main" id="{A45905E5-EDC6-4D1D-5B2A-4C5DC659E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43" y="2553851"/>
            <a:ext cx="2032001" cy="158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Uma imagem com sorrir, Cara humana, pessoa, vestuário&#10;&#10;Descrição gerada automaticamente">
            <a:extLst>
              <a:ext uri="{FF2B5EF4-FFF2-40B4-BE49-F238E27FC236}">
                <a16:creationId xmlns:a16="http://schemas.microsoft.com/office/drawing/2014/main" id="{8291F77B-35F6-6387-7DED-0AE219369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28" y="2443878"/>
            <a:ext cx="1804118" cy="175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Uma imagem com pessoa, computador portátil, computador, vestuário&#10;&#10;Descrição gerada automaticamente">
            <a:extLst>
              <a:ext uri="{FF2B5EF4-FFF2-40B4-BE49-F238E27FC236}">
                <a16:creationId xmlns:a16="http://schemas.microsoft.com/office/drawing/2014/main" id="{B84CBB2C-4564-A5E7-2892-9959F98B7831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5825" y="2458267"/>
            <a:ext cx="1694715" cy="174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Uma imagem com Cara humana, pessoa, sorrir, vestuário&#10;&#10;Descrição gerada automaticamente">
            <a:extLst>
              <a:ext uri="{FF2B5EF4-FFF2-40B4-BE49-F238E27FC236}">
                <a16:creationId xmlns:a16="http://schemas.microsoft.com/office/drawing/2014/main" id="{FF0D8E0A-B834-DF02-5CDD-C8FD11ACC9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24" y="5183263"/>
            <a:ext cx="1662040" cy="151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Uma imagem com pessoa, Cara humana, vestuário, Equipamento médico&#10;&#10;Descrição gerada automaticamente">
            <a:extLst>
              <a:ext uri="{FF2B5EF4-FFF2-40B4-BE49-F238E27FC236}">
                <a16:creationId xmlns:a16="http://schemas.microsoft.com/office/drawing/2014/main" id="{C027F0E5-7AF7-325D-EF57-6D26C33E0C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12" y="5183263"/>
            <a:ext cx="1559061" cy="15194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9236B1-FAFB-815F-A0B5-883627950016}"/>
              </a:ext>
            </a:extLst>
          </p:cNvPr>
          <p:cNvSpPr txBox="1"/>
          <p:nvPr/>
        </p:nvSpPr>
        <p:spPr>
          <a:xfrm>
            <a:off x="529889" y="4208882"/>
            <a:ext cx="140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dirty="0"/>
              <a:t>Adelaide Belo</a:t>
            </a:r>
          </a:p>
          <a:p>
            <a:pPr algn="ctr"/>
            <a:r>
              <a:rPr lang="pt-PT" sz="1600" dirty="0"/>
              <a:t>Presidente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CF47973-21CE-280E-FA7B-D5259FF0F08C}"/>
              </a:ext>
            </a:extLst>
          </p:cNvPr>
          <p:cNvSpPr txBox="1"/>
          <p:nvPr/>
        </p:nvSpPr>
        <p:spPr>
          <a:xfrm>
            <a:off x="5024124" y="4298068"/>
            <a:ext cx="1348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dirty="0"/>
              <a:t>Cátia Gaspar</a:t>
            </a:r>
          </a:p>
          <a:p>
            <a:pPr algn="ctr"/>
            <a:r>
              <a:rPr lang="pt-PT" sz="1600" dirty="0"/>
              <a:t>Tesoureira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9669428-F7AA-0CED-A862-7827698F016A}"/>
              </a:ext>
            </a:extLst>
          </p:cNvPr>
          <p:cNvSpPr txBox="1"/>
          <p:nvPr/>
        </p:nvSpPr>
        <p:spPr>
          <a:xfrm>
            <a:off x="2186292" y="6110577"/>
            <a:ext cx="148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dirty="0"/>
              <a:t>Vera Almeida</a:t>
            </a:r>
          </a:p>
          <a:p>
            <a:pPr algn="ctr"/>
            <a:r>
              <a:rPr lang="pt-PT" sz="1600" dirty="0"/>
              <a:t>Vogal suplente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E7A406-FB98-9616-6846-E9F087FCC6F4}"/>
              </a:ext>
            </a:extLst>
          </p:cNvPr>
          <p:cNvSpPr txBox="1"/>
          <p:nvPr/>
        </p:nvSpPr>
        <p:spPr>
          <a:xfrm>
            <a:off x="9483951" y="4250079"/>
            <a:ext cx="1640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dirty="0"/>
              <a:t>Hugo Mendonça</a:t>
            </a:r>
          </a:p>
          <a:p>
            <a:pPr algn="ctr"/>
            <a:r>
              <a:rPr lang="pt-PT" sz="1600" dirty="0"/>
              <a:t>Vogal Efetivo</a:t>
            </a:r>
          </a:p>
          <a:p>
            <a:pPr algn="ctr"/>
            <a:endParaRPr lang="pt-PT" sz="16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E59A327-088B-51C9-5618-72514641D308}"/>
              </a:ext>
            </a:extLst>
          </p:cNvPr>
          <p:cNvSpPr txBox="1"/>
          <p:nvPr/>
        </p:nvSpPr>
        <p:spPr>
          <a:xfrm>
            <a:off x="2717643" y="4208882"/>
            <a:ext cx="1601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dirty="0"/>
              <a:t>Vanessa Ribeiro</a:t>
            </a:r>
          </a:p>
          <a:p>
            <a:pPr algn="ctr"/>
            <a:r>
              <a:rPr lang="pt-PT" sz="1600" dirty="0"/>
              <a:t>Vice-Presidente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C7D6FB9-2474-D9F6-E688-C80474DCA72A}"/>
              </a:ext>
            </a:extLst>
          </p:cNvPr>
          <p:cNvSpPr txBox="1"/>
          <p:nvPr/>
        </p:nvSpPr>
        <p:spPr>
          <a:xfrm>
            <a:off x="7430425" y="4268757"/>
            <a:ext cx="1496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dirty="0"/>
              <a:t>Mónica Santos</a:t>
            </a:r>
          </a:p>
          <a:p>
            <a:pPr algn="ctr"/>
            <a:r>
              <a:rPr lang="pt-PT" sz="1600" dirty="0"/>
              <a:t>Vogal Efetiva</a:t>
            </a:r>
          </a:p>
        </p:txBody>
      </p:sp>
      <p:pic>
        <p:nvPicPr>
          <p:cNvPr id="18" name="Imagem 17" descr="Foto do perfil de Cátia Gaspar">
            <a:extLst>
              <a:ext uri="{FF2B5EF4-FFF2-40B4-BE49-F238E27FC236}">
                <a16:creationId xmlns:a16="http://schemas.microsoft.com/office/drawing/2014/main" id="{AD6A9760-D500-87A2-6008-A3F1D34CAA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98" y="2525321"/>
            <a:ext cx="1853975" cy="166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FC256F6-5DB5-9113-97C6-29B8989F1968}"/>
              </a:ext>
            </a:extLst>
          </p:cNvPr>
          <p:cNvSpPr txBox="1"/>
          <p:nvPr/>
        </p:nvSpPr>
        <p:spPr>
          <a:xfrm>
            <a:off x="7645871" y="6093456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dirty="0"/>
              <a:t>Carlos Russo</a:t>
            </a:r>
          </a:p>
          <a:p>
            <a:pPr algn="ctr"/>
            <a:r>
              <a:rPr lang="pt-PT" sz="1600" dirty="0"/>
              <a:t>Vogal suplente</a:t>
            </a:r>
          </a:p>
          <a:p>
            <a:pPr algn="ctr"/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7445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4C34B-C943-C2D1-D6A7-902BBA4D1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Gráficos, Tipo de letra, logótipo">
            <a:extLst>
              <a:ext uri="{FF2B5EF4-FFF2-40B4-BE49-F238E27FC236}">
                <a16:creationId xmlns:a16="http://schemas.microsoft.com/office/drawing/2014/main" id="{8B048FE1-35BF-241E-7EED-EDE33A2A7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26" y="0"/>
            <a:ext cx="7708490" cy="227452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31A1057-EFFE-7202-FD91-C53524C08CA3}"/>
              </a:ext>
            </a:extLst>
          </p:cNvPr>
          <p:cNvSpPr txBox="1"/>
          <p:nvPr/>
        </p:nvSpPr>
        <p:spPr>
          <a:xfrm>
            <a:off x="74985" y="1841231"/>
            <a:ext cx="1096664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SOBRE A PAFIC</a:t>
            </a:r>
          </a:p>
          <a:p>
            <a:endParaRPr lang="pt-PT" sz="24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rgbClr val="002060"/>
                </a:solidFill>
              </a:rPr>
              <a:t>Encontro Nacional de Integração de Cuidados ( 5 edições)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rgbClr val="002060"/>
                </a:solidFill>
              </a:rPr>
              <a:t>Integrated Care </a:t>
            </a:r>
            <a:r>
              <a:rPr lang="pt-PT" sz="2400" dirty="0" err="1">
                <a:solidFill>
                  <a:srgbClr val="002060"/>
                </a:solidFill>
              </a:rPr>
              <a:t>Award</a:t>
            </a:r>
            <a:r>
              <a:rPr lang="pt-PT" sz="2400" dirty="0">
                <a:solidFill>
                  <a:srgbClr val="002060"/>
                </a:solidFill>
              </a:rPr>
              <a:t> ( Lean Health) (4 edições)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rgbClr val="002060"/>
                </a:solidFill>
              </a:rPr>
              <a:t>Programa INTEGRAR + ( Lean Health e </a:t>
            </a:r>
            <a:r>
              <a:rPr lang="pt-PT" sz="2400" dirty="0" err="1">
                <a:solidFill>
                  <a:srgbClr val="002060"/>
                </a:solidFill>
              </a:rPr>
              <a:t>Roche</a:t>
            </a:r>
            <a:r>
              <a:rPr lang="pt-PT" sz="2400" dirty="0">
                <a:solidFill>
                  <a:srgbClr val="002060"/>
                </a:solidFill>
              </a:rPr>
              <a:t>) (3 edições)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rgbClr val="002060"/>
                </a:solidFill>
              </a:rPr>
              <a:t>Parceria internacionais  para a realização de congressos – ICIC25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rgbClr val="002060"/>
                </a:solidFill>
              </a:rPr>
              <a:t>Parceria com a WHO – Programa IMPULSO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rgbClr val="002060"/>
                </a:solidFill>
              </a:rPr>
              <a:t>Participação em publicações nacionais e internacionais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PT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sz="2400" dirty="0">
              <a:solidFill>
                <a:srgbClr val="002060"/>
              </a:solidFill>
            </a:endParaRPr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2CBBDA-113F-E856-08EC-095655E61EE7}"/>
              </a:ext>
            </a:extLst>
          </p:cNvPr>
          <p:cNvSpPr txBox="1"/>
          <p:nvPr/>
        </p:nvSpPr>
        <p:spPr>
          <a:xfrm>
            <a:off x="10795819" y="6508955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Adelaide Belo</a:t>
            </a:r>
          </a:p>
        </p:txBody>
      </p:sp>
    </p:spTree>
    <p:extLst>
      <p:ext uri="{BB962C8B-B14F-4D97-AF65-F5344CB8AC3E}">
        <p14:creationId xmlns:p14="http://schemas.microsoft.com/office/powerpoint/2010/main" val="63311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B4841-0BCB-D89F-150C-1CAC8B4BC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texto, Gráficos, Tipo de letra, logótipo">
            <a:extLst>
              <a:ext uri="{FF2B5EF4-FFF2-40B4-BE49-F238E27FC236}">
                <a16:creationId xmlns:a16="http://schemas.microsoft.com/office/drawing/2014/main" id="{EAA96ECF-768D-50D4-D210-1E7996F46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7" y="434448"/>
            <a:ext cx="8170608" cy="41473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3746F95-8B1F-B613-030E-0AE24C9C98DC}"/>
              </a:ext>
            </a:extLst>
          </p:cNvPr>
          <p:cNvSpPr txBox="1"/>
          <p:nvPr/>
        </p:nvSpPr>
        <p:spPr>
          <a:xfrm>
            <a:off x="10795819" y="6508955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Adelaide Belo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7EF2518-D411-126E-F957-738289B58FB9}"/>
              </a:ext>
            </a:extLst>
          </p:cNvPr>
          <p:cNvSpPr txBox="1"/>
          <p:nvPr/>
        </p:nvSpPr>
        <p:spPr>
          <a:xfrm>
            <a:off x="4292479" y="4581832"/>
            <a:ext cx="388054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>
                <a:hlinkClick r:id="rId3"/>
              </a:rPr>
              <a:t>pafic@pafic.pt</a:t>
            </a:r>
            <a:endParaRPr lang="pt-PT" sz="2400" dirty="0"/>
          </a:p>
          <a:p>
            <a:pPr algn="ctr"/>
            <a:r>
              <a:rPr lang="pt-PT" sz="2400" u="sng" dirty="0">
                <a:hlinkClick r:id="rId4"/>
              </a:rPr>
              <a:t>www.pafic.pt</a:t>
            </a:r>
            <a:endParaRPr lang="pt-PT" sz="2400" u="sng" dirty="0"/>
          </a:p>
          <a:p>
            <a:pPr algn="ctr"/>
            <a:r>
              <a:rPr lang="pt-PT" sz="2400" u="sng" dirty="0">
                <a:hlinkClick r:id="rId5"/>
              </a:rPr>
              <a:t>madelaidebelo@gmail.com</a:t>
            </a:r>
            <a:endParaRPr lang="pt-PT" sz="2400" u="sng" dirty="0"/>
          </a:p>
          <a:p>
            <a:pPr algn="ctr"/>
            <a:endParaRPr lang="pt-PT" sz="24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96131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253</Words>
  <Application>Microsoft Office PowerPoint</Application>
  <PresentationFormat>Ecrã Panorâmico</PresentationFormat>
  <Paragraphs>71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Adelaide Belo</dc:creator>
  <cp:lastModifiedBy>Adelaide Belo</cp:lastModifiedBy>
  <cp:revision>9</cp:revision>
  <dcterms:created xsi:type="dcterms:W3CDTF">2026-01-05T09:31:41Z</dcterms:created>
  <dcterms:modified xsi:type="dcterms:W3CDTF">2026-03-31T11:25:23Z</dcterms:modified>
</cp:coreProperties>
</file>